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4" r:id="rId3"/>
    <p:sldId id="257" r:id="rId4"/>
    <p:sldId id="258" r:id="rId5"/>
    <p:sldId id="259" r:id="rId6"/>
    <p:sldId id="260" r:id="rId7"/>
    <p:sldId id="261" r:id="rId8"/>
    <p:sldId id="267" r:id="rId9"/>
    <p:sldId id="262" r:id="rId10"/>
    <p:sldId id="263" r:id="rId11"/>
    <p:sldId id="266"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70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B21A5-70E4-5C03-827D-D9EB4F1AD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F9B82-EE15-780F-7421-1BCCB3B3A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0AA6B-F8BE-C9AA-C2C3-533756EB1E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23C3EB-814B-3282-FCEE-0B4483307C5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802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5D56-2B79-4885-704D-FDD7D23FA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F94CA-0C9E-2FDB-6281-B8C8212AF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434504-092C-05ED-958A-9B70E61CDE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96D5C-8902-FE85-DEE2-30C1BAF53D58}"/>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2095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hbr.org/2022/01/why-we-continue-to-rely-on-and-love-to-do-list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www.aafp.org/pubs/fpm/issues/2022/0100/p5.html" TargetMode="External"/><Relationship Id="rId4" Type="http://schemas.openxmlformats.org/officeDocument/2006/relationships/image" Target="../media/image12.png"/><Relationship Id="rId9" Type="http://schemas.openxmlformats.org/officeDocument/2006/relationships/hyperlink" Target="https://www.codejava.net/java-se/jdbc/jdbc-tutorial-sql-insert-select-update-an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codejava.net/nam-ha-min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8727400" y="0"/>
            <a:ext cx="5486400" cy="8229600"/>
          </a:xfrm>
          <a:prstGeom prst="rect">
            <a:avLst/>
          </a:prstGeom>
        </p:spPr>
      </p:pic>
      <p:sp>
        <p:nvSpPr>
          <p:cNvPr id="5" name="Text 2"/>
          <p:cNvSpPr/>
          <p:nvPr/>
        </p:nvSpPr>
        <p:spPr>
          <a:xfrm>
            <a:off x="2486693" y="2824014"/>
            <a:ext cx="5332690" cy="833199"/>
          </a:xfrm>
          <a:prstGeom prst="rect">
            <a:avLst/>
          </a:prstGeom>
          <a:noFill/>
          <a:ln/>
        </p:spPr>
        <p:txBody>
          <a:bodyPr wrap="non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Project Overview</a:t>
            </a:r>
            <a:endParaRPr lang="en-US" sz="5249" dirty="0"/>
          </a:p>
        </p:txBody>
      </p:sp>
      <p:sp>
        <p:nvSpPr>
          <p:cNvPr id="6" name="Text 3"/>
          <p:cNvSpPr/>
          <p:nvPr/>
        </p:nvSpPr>
        <p:spPr>
          <a:xfrm>
            <a:off x="1033486" y="3925833"/>
            <a:ext cx="7477601" cy="1066205"/>
          </a:xfrm>
          <a:prstGeom prst="rect">
            <a:avLst/>
          </a:prstGeom>
          <a:noFill/>
          <a:ln/>
        </p:spPr>
        <p:txBody>
          <a:bodyPr wrap="square" rtlCol="0" anchor="t"/>
          <a:lstStyle/>
          <a:p>
            <a:pPr marL="0" indent="0" algn="ctr">
              <a:lnSpc>
                <a:spcPts val="2799"/>
              </a:lnSpc>
              <a:buNone/>
            </a:pPr>
            <a:r>
              <a:rPr lang="en-US" sz="2000" kern="0" spc="-35" dirty="0">
                <a:solidFill>
                  <a:srgbClr val="272525"/>
                </a:solidFill>
                <a:latin typeface="Inter" pitchFamily="34" charset="0"/>
                <a:ea typeface="Inter" pitchFamily="34" charset="-122"/>
                <a:cs typeface="Inter" pitchFamily="34" charset="-120"/>
              </a:rPr>
              <a:t>Welcome to the JDBC major project focused on streamlining task management. With a key feature of adding priority to each task, this project aims to enhance task organization and productivity.</a:t>
            </a:r>
            <a:endParaRPr lang="en-US" sz="2000" dirty="0"/>
          </a:p>
        </p:txBody>
      </p:sp>
      <p:sp>
        <p:nvSpPr>
          <p:cNvPr id="7" name="Shape 4"/>
          <p:cNvSpPr/>
          <p:nvPr/>
        </p:nvSpPr>
        <p:spPr>
          <a:xfrm>
            <a:off x="1289672" y="6636023"/>
            <a:ext cx="434895" cy="801225"/>
          </a:xfrm>
          <a:prstGeom prst="roundRect">
            <a:avLst>
              <a:gd name="adj" fmla="val 25726039"/>
            </a:avLst>
          </a:prstGeom>
          <a:solidFill>
            <a:srgbClr val="5426E7"/>
          </a:solidFill>
          <a:ln w="7620">
            <a:solidFill>
              <a:srgbClr val="FFFFFF"/>
            </a:solidFill>
            <a:prstDash val="solid"/>
          </a:ln>
        </p:spPr>
      </p:sp>
      <p:sp>
        <p:nvSpPr>
          <p:cNvPr id="8" name="Text 5"/>
          <p:cNvSpPr/>
          <p:nvPr/>
        </p:nvSpPr>
        <p:spPr>
          <a:xfrm>
            <a:off x="909876" y="5260658"/>
            <a:ext cx="202049" cy="146328"/>
          </a:xfrm>
          <a:prstGeom prst="rect">
            <a:avLst/>
          </a:prstGeom>
          <a:noFill/>
          <a:ln/>
        </p:spPr>
        <p:txBody>
          <a:bodyPr wrap="none" rtlCol="0" anchor="t"/>
          <a:lstStyle/>
          <a:p>
            <a:pPr marL="0" indent="0" algn="ctr">
              <a:lnSpc>
                <a:spcPts val="1152"/>
              </a:lnSpc>
              <a:buNone/>
            </a:pPr>
            <a:endParaRPr lang="en-US" sz="1152" dirty="0"/>
          </a:p>
        </p:txBody>
      </p:sp>
      <p:sp>
        <p:nvSpPr>
          <p:cNvPr id="9" name="Text 6"/>
          <p:cNvSpPr/>
          <p:nvPr/>
        </p:nvSpPr>
        <p:spPr>
          <a:xfrm>
            <a:off x="1724567" y="6636024"/>
            <a:ext cx="5464509" cy="801224"/>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Inter" pitchFamily="34" charset="0"/>
                <a:ea typeface="Inter" pitchFamily="34" charset="-122"/>
                <a:cs typeface="Inter" pitchFamily="34" charset="-120"/>
              </a:rPr>
              <a:t>by Mohanty Hitesh And Syed </a:t>
            </a:r>
            <a:r>
              <a:rPr lang="en-US" sz="2187" b="1" kern="0" spc="-35" dirty="0" err="1">
                <a:solidFill>
                  <a:srgbClr val="272525"/>
                </a:solidFill>
                <a:latin typeface="Inter" pitchFamily="34" charset="0"/>
                <a:ea typeface="Inter" pitchFamily="34" charset="-122"/>
                <a:cs typeface="Inter" pitchFamily="34" charset="-120"/>
              </a:rPr>
              <a:t>Sadiqu</a:t>
            </a:r>
            <a:r>
              <a:rPr lang="en-US" sz="2187" b="1" kern="0" spc="-35" dirty="0">
                <a:solidFill>
                  <a:srgbClr val="272525"/>
                </a:solidFill>
                <a:latin typeface="Inter" pitchFamily="34" charset="0"/>
                <a:ea typeface="Inter" pitchFamily="34" charset="-122"/>
                <a:cs typeface="Inter" pitchFamily="34" charset="-120"/>
              </a:rPr>
              <a:t> Hussain</a:t>
            </a:r>
          </a:p>
          <a:p>
            <a:pPr marL="0" indent="0" algn="l">
              <a:lnSpc>
                <a:spcPts val="3062"/>
              </a:lnSpc>
              <a:buNone/>
            </a:pPr>
            <a:r>
              <a:rPr lang="en-US" sz="2187" dirty="0"/>
              <a:t>Under the Supervision of </a:t>
            </a:r>
            <a:r>
              <a:rPr lang="en-US" sz="2187" b="1" u="sng" dirty="0"/>
              <a:t>Prof. Er. P.R. Mohapatra</a:t>
            </a:r>
          </a:p>
        </p:txBody>
      </p:sp>
      <p:pic>
        <p:nvPicPr>
          <p:cNvPr id="11" name="Picture 10">
            <a:extLst>
              <a:ext uri="{FF2B5EF4-FFF2-40B4-BE49-F238E27FC236}">
                <a16:creationId xmlns:a16="http://schemas.microsoft.com/office/drawing/2014/main" id="{97E501F7-CCC9-9887-5238-92E37B7F0D6B}"/>
              </a:ext>
            </a:extLst>
          </p:cNvPr>
          <p:cNvPicPr>
            <a:picLocks noChangeAspect="1"/>
          </p:cNvPicPr>
          <p:nvPr/>
        </p:nvPicPr>
        <p:blipFill>
          <a:blip r:embed="rId4"/>
          <a:stretch>
            <a:fillRect/>
          </a:stretch>
        </p:blipFill>
        <p:spPr>
          <a:xfrm>
            <a:off x="645174" y="486089"/>
            <a:ext cx="933501" cy="1066205"/>
          </a:xfrm>
          <a:prstGeom prst="rect">
            <a:avLst/>
          </a:prstGeom>
        </p:spPr>
      </p:pic>
      <p:sp>
        <p:nvSpPr>
          <p:cNvPr id="10" name="TextBox 9">
            <a:extLst>
              <a:ext uri="{FF2B5EF4-FFF2-40B4-BE49-F238E27FC236}">
                <a16:creationId xmlns:a16="http://schemas.microsoft.com/office/drawing/2014/main" id="{8E776E42-15DB-2E03-1949-0AA2E35AB578}"/>
              </a:ext>
            </a:extLst>
          </p:cNvPr>
          <p:cNvSpPr txBox="1"/>
          <p:nvPr/>
        </p:nvSpPr>
        <p:spPr>
          <a:xfrm>
            <a:off x="2490952" y="557292"/>
            <a:ext cx="5602354" cy="923330"/>
          </a:xfrm>
          <a:prstGeom prst="rect">
            <a:avLst/>
          </a:prstGeom>
          <a:noFill/>
        </p:spPr>
        <p:txBody>
          <a:bodyPr wrap="square" rtlCol="0">
            <a:spAutoFit/>
          </a:bodyPr>
          <a:lstStyle/>
          <a:p>
            <a:r>
              <a:rPr lang="en-US" sz="5400" b="1" u="sng" dirty="0">
                <a:latin typeface="Inter"/>
                <a:ea typeface="Tahoma" panose="020B0604030504040204" pitchFamily="34" charset="0"/>
                <a:cs typeface="Times New Roman" panose="02020603050405020304" pitchFamily="18" charset="0"/>
              </a:rPr>
              <a:t>To-Do List 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562469"/>
            <a:ext cx="629471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 &amp; Next Steps</a:t>
            </a:r>
            <a:endParaRPr lang="en-US" sz="4374" dirty="0"/>
          </a:p>
        </p:txBody>
      </p:sp>
      <p:sp>
        <p:nvSpPr>
          <p:cNvPr id="6" name="Shape 3"/>
          <p:cNvSpPr/>
          <p:nvPr/>
        </p:nvSpPr>
        <p:spPr>
          <a:xfrm>
            <a:off x="2037993" y="4763691"/>
            <a:ext cx="499943" cy="499943"/>
          </a:xfrm>
          <a:prstGeom prst="roundRect">
            <a:avLst>
              <a:gd name="adj" fmla="val 20000"/>
            </a:avLst>
          </a:prstGeom>
          <a:solidFill>
            <a:srgbClr val="DADBF1"/>
          </a:solidFill>
          <a:ln w="7620">
            <a:solidFill>
              <a:srgbClr val="C0C1D7"/>
            </a:solidFill>
            <a:prstDash val="solid"/>
          </a:ln>
        </p:spPr>
      </p:sp>
      <p:sp>
        <p:nvSpPr>
          <p:cNvPr id="7" name="Text 4"/>
          <p:cNvSpPr/>
          <p:nvPr/>
        </p:nvSpPr>
        <p:spPr>
          <a:xfrm>
            <a:off x="2208609" y="4805362"/>
            <a:ext cx="158710"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2760107" y="484001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Implementation</a:t>
            </a:r>
            <a:endParaRPr lang="en-US" sz="2187" dirty="0"/>
          </a:p>
        </p:txBody>
      </p:sp>
      <p:sp>
        <p:nvSpPr>
          <p:cNvPr id="9" name="Text 6"/>
          <p:cNvSpPr/>
          <p:nvPr/>
        </p:nvSpPr>
        <p:spPr>
          <a:xfrm>
            <a:off x="2760107" y="5320427"/>
            <a:ext cx="264795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Proceed with implementing priority addition feature based on the project roadmap.</a:t>
            </a:r>
            <a:endParaRPr lang="en-US" sz="1750" dirty="0"/>
          </a:p>
        </p:txBody>
      </p:sp>
      <p:sp>
        <p:nvSpPr>
          <p:cNvPr id="10" name="Shape 7"/>
          <p:cNvSpPr/>
          <p:nvPr/>
        </p:nvSpPr>
        <p:spPr>
          <a:xfrm>
            <a:off x="5630228" y="4763691"/>
            <a:ext cx="499943" cy="499943"/>
          </a:xfrm>
          <a:prstGeom prst="roundRect">
            <a:avLst>
              <a:gd name="adj" fmla="val 20000"/>
            </a:avLst>
          </a:prstGeom>
          <a:solidFill>
            <a:srgbClr val="DADBF1"/>
          </a:solidFill>
          <a:ln w="7620">
            <a:solidFill>
              <a:srgbClr val="C0C1D7"/>
            </a:solidFill>
            <a:prstDash val="solid"/>
          </a:ln>
        </p:spPr>
      </p:sp>
      <p:sp>
        <p:nvSpPr>
          <p:cNvPr id="11" name="Text 8"/>
          <p:cNvSpPr/>
          <p:nvPr/>
        </p:nvSpPr>
        <p:spPr>
          <a:xfrm>
            <a:off x="5777389" y="4805362"/>
            <a:ext cx="205502"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6352342" y="4840010"/>
            <a:ext cx="2504956"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Testing &amp; Feedback</a:t>
            </a:r>
            <a:endParaRPr lang="en-US" sz="2187" dirty="0"/>
          </a:p>
        </p:txBody>
      </p:sp>
      <p:sp>
        <p:nvSpPr>
          <p:cNvPr id="13" name="Text 10"/>
          <p:cNvSpPr/>
          <p:nvPr/>
        </p:nvSpPr>
        <p:spPr>
          <a:xfrm>
            <a:off x="6352342" y="5320427"/>
            <a:ext cx="264795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Conduct comprehensive testing and gather user feedback for further refinements.</a:t>
            </a:r>
            <a:endParaRPr lang="en-US" sz="1750" dirty="0"/>
          </a:p>
        </p:txBody>
      </p:sp>
      <p:sp>
        <p:nvSpPr>
          <p:cNvPr id="14" name="Shape 11"/>
          <p:cNvSpPr/>
          <p:nvPr/>
        </p:nvSpPr>
        <p:spPr>
          <a:xfrm>
            <a:off x="9222462" y="4763691"/>
            <a:ext cx="499943" cy="499943"/>
          </a:xfrm>
          <a:prstGeom prst="roundRect">
            <a:avLst>
              <a:gd name="adj" fmla="val 20000"/>
            </a:avLst>
          </a:prstGeom>
          <a:solidFill>
            <a:srgbClr val="DADBF1"/>
          </a:solidFill>
          <a:ln w="7620">
            <a:solidFill>
              <a:srgbClr val="C0C1D7"/>
            </a:solidFill>
            <a:prstDash val="solid"/>
          </a:ln>
        </p:spPr>
      </p:sp>
      <p:sp>
        <p:nvSpPr>
          <p:cNvPr id="15" name="Text 12"/>
          <p:cNvSpPr/>
          <p:nvPr/>
        </p:nvSpPr>
        <p:spPr>
          <a:xfrm>
            <a:off x="9364742" y="4805362"/>
            <a:ext cx="215384"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9944576" y="4840010"/>
            <a:ext cx="264795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Future Enhancements</a:t>
            </a:r>
            <a:endParaRPr lang="en-US" sz="2187" dirty="0"/>
          </a:p>
        </p:txBody>
      </p:sp>
      <p:sp>
        <p:nvSpPr>
          <p:cNvPr id="17" name="Text 14"/>
          <p:cNvSpPr/>
          <p:nvPr/>
        </p:nvSpPr>
        <p:spPr>
          <a:xfrm>
            <a:off x="9944576" y="5667613"/>
            <a:ext cx="264795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Explore advanced features to augment task prioritization for an enhanced user experience.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EE051-5541-C8FD-95BB-4D2945880D0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506BD1EE-6887-F0F3-FE4E-70FAC345226D}"/>
              </a:ext>
            </a:extLst>
          </p:cNvPr>
          <p:cNvSpPr/>
          <p:nvPr/>
        </p:nvSpPr>
        <p:spPr>
          <a:xfrm>
            <a:off x="0" y="0"/>
            <a:ext cx="14630400" cy="8229600"/>
          </a:xfrm>
          <a:prstGeom prst="rect">
            <a:avLst/>
          </a:prstGeom>
          <a:solidFill>
            <a:srgbClr val="F6F4F4"/>
          </a:solidFill>
          <a:ln/>
        </p:spPr>
      </p:sp>
      <p:sp>
        <p:nvSpPr>
          <p:cNvPr id="3" name="Shape 1">
            <a:extLst>
              <a:ext uri="{FF2B5EF4-FFF2-40B4-BE49-F238E27FC236}">
                <a16:creationId xmlns:a16="http://schemas.microsoft.com/office/drawing/2014/main" id="{902AFCB6-3222-7F5F-E43F-5288EFF40C60}"/>
              </a:ext>
            </a:extLst>
          </p:cNvPr>
          <p:cNvSpPr/>
          <p:nvPr/>
        </p:nvSpPr>
        <p:spPr>
          <a:xfrm>
            <a:off x="0" y="0"/>
            <a:ext cx="14630400" cy="8229600"/>
          </a:xfrm>
          <a:prstGeom prst="rect">
            <a:avLst/>
          </a:prstGeom>
          <a:solidFill>
            <a:srgbClr val="FFFFFF"/>
          </a:solidFill>
          <a:ln/>
        </p:spPr>
        <p:txBody>
          <a:bodyPr/>
          <a:lstStyle/>
          <a:p>
            <a:endParaRPr lang="en-US" dirty="0"/>
          </a:p>
        </p:txBody>
      </p:sp>
      <p:pic>
        <p:nvPicPr>
          <p:cNvPr id="4" name="Image 0" descr="preencoded.png">
            <a:extLst>
              <a:ext uri="{FF2B5EF4-FFF2-40B4-BE49-F238E27FC236}">
                <a16:creationId xmlns:a16="http://schemas.microsoft.com/office/drawing/2014/main" id="{5DA80EA8-2F39-5EC8-07C9-0354FC6A789E}"/>
              </a:ext>
            </a:extLst>
          </p:cNvPr>
          <p:cNvPicPr>
            <a:picLocks noChangeAspect="1"/>
          </p:cNvPicPr>
          <p:nvPr/>
        </p:nvPicPr>
        <p:blipFill>
          <a:blip r:embed="rId3"/>
          <a:stretch>
            <a:fillRect/>
          </a:stretch>
        </p:blipFill>
        <p:spPr>
          <a:xfrm>
            <a:off x="0" y="0"/>
            <a:ext cx="3657600" cy="8229600"/>
          </a:xfrm>
          <a:prstGeom prst="rect">
            <a:avLst/>
          </a:prstGeom>
        </p:spPr>
      </p:pic>
      <p:sp>
        <p:nvSpPr>
          <p:cNvPr id="5" name="Text 2">
            <a:extLst>
              <a:ext uri="{FF2B5EF4-FFF2-40B4-BE49-F238E27FC236}">
                <a16:creationId xmlns:a16="http://schemas.microsoft.com/office/drawing/2014/main" id="{EB5A1700-2B5A-FBFC-1D04-2ACC1A6896A8}"/>
              </a:ext>
            </a:extLst>
          </p:cNvPr>
          <p:cNvSpPr/>
          <p:nvPr/>
        </p:nvSpPr>
        <p:spPr>
          <a:xfrm>
            <a:off x="4490799" y="934760"/>
            <a:ext cx="567213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References</a:t>
            </a:r>
            <a:endParaRPr lang="en-US" sz="4374" dirty="0"/>
          </a:p>
        </p:txBody>
      </p:sp>
      <p:pic>
        <p:nvPicPr>
          <p:cNvPr id="6" name="Image 1" descr="preencoded.png">
            <a:extLst>
              <a:ext uri="{FF2B5EF4-FFF2-40B4-BE49-F238E27FC236}">
                <a16:creationId xmlns:a16="http://schemas.microsoft.com/office/drawing/2014/main" id="{5F4D018B-1AB3-FA98-185A-06CDE37E4C81}"/>
              </a:ext>
            </a:extLst>
          </p:cNvPr>
          <p:cNvPicPr>
            <a:picLocks noChangeAspect="1"/>
          </p:cNvPicPr>
          <p:nvPr/>
        </p:nvPicPr>
        <p:blipFill>
          <a:blip r:embed="rId4"/>
          <a:stretch>
            <a:fillRect/>
          </a:stretch>
        </p:blipFill>
        <p:spPr>
          <a:xfrm>
            <a:off x="4490799" y="1962388"/>
            <a:ext cx="1110972" cy="1777484"/>
          </a:xfrm>
          <a:prstGeom prst="rect">
            <a:avLst/>
          </a:prstGeom>
        </p:spPr>
      </p:pic>
      <p:sp>
        <p:nvSpPr>
          <p:cNvPr id="7" name="Text 3">
            <a:extLst>
              <a:ext uri="{FF2B5EF4-FFF2-40B4-BE49-F238E27FC236}">
                <a16:creationId xmlns:a16="http://schemas.microsoft.com/office/drawing/2014/main" id="{485A0C62-4117-6667-B163-195355A5B68E}"/>
              </a:ext>
            </a:extLst>
          </p:cNvPr>
          <p:cNvSpPr/>
          <p:nvPr/>
        </p:nvSpPr>
        <p:spPr>
          <a:xfrm>
            <a:off x="5935028" y="2184559"/>
            <a:ext cx="2221944" cy="347186"/>
          </a:xfrm>
          <a:prstGeom prst="rect">
            <a:avLst/>
          </a:prstGeom>
          <a:noFill/>
          <a:ln/>
        </p:spPr>
        <p:txBody>
          <a:bodyPr wrap="none" rtlCol="0" anchor="t"/>
          <a:lstStyle/>
          <a:p>
            <a:pPr marL="0" indent="0" algn="l">
              <a:lnSpc>
                <a:spcPts val="2734"/>
              </a:lnSpc>
              <a:buNone/>
            </a:pPr>
            <a:endParaRPr lang="en-US" sz="2187" dirty="0"/>
          </a:p>
        </p:txBody>
      </p:sp>
      <p:sp>
        <p:nvSpPr>
          <p:cNvPr id="8" name="Text 4">
            <a:extLst>
              <a:ext uri="{FF2B5EF4-FFF2-40B4-BE49-F238E27FC236}">
                <a16:creationId xmlns:a16="http://schemas.microsoft.com/office/drawing/2014/main" id="{748F3F7E-C5D5-511A-0CCA-49C9C2C3DD2A}"/>
              </a:ext>
            </a:extLst>
          </p:cNvPr>
          <p:cNvSpPr/>
          <p:nvPr/>
        </p:nvSpPr>
        <p:spPr>
          <a:xfrm>
            <a:off x="5935027" y="2330637"/>
            <a:ext cx="7862173" cy="710803"/>
          </a:xfrm>
          <a:prstGeom prst="rect">
            <a:avLst/>
          </a:prstGeom>
          <a:noFill/>
          <a:ln/>
        </p:spPr>
        <p:txBody>
          <a:bodyPr wrap="square" rtlCol="0" anchor="t"/>
          <a:lstStyle/>
          <a:p>
            <a:pPr marL="0" indent="0" algn="l">
              <a:lnSpc>
                <a:spcPts val="2799"/>
              </a:lnSpc>
              <a:buNone/>
            </a:pPr>
            <a:r>
              <a:rPr lang="en-US" sz="1600" b="0" i="0" dirty="0">
                <a:effectLst/>
                <a:latin typeface="Open Sans" panose="020B0606030504020204" pitchFamily="34" charset="0"/>
              </a:rPr>
              <a:t>Schrager, S. (2022, January 15). </a:t>
            </a:r>
            <a:r>
              <a:rPr lang="en-US" sz="1600" b="0" i="1" dirty="0">
                <a:effectLst/>
                <a:latin typeface="Open Sans" panose="020B0606030504020204" pitchFamily="34" charset="0"/>
              </a:rPr>
              <a:t>Improving Time Management Through Modern-Day To-Do Lists</a:t>
            </a:r>
            <a:r>
              <a:rPr lang="en-US" sz="1600" b="0" i="0" dirty="0">
                <a:effectLst/>
                <a:latin typeface="Open Sans" panose="020B0606030504020204" pitchFamily="34" charset="0"/>
              </a:rPr>
              <a:t>. AAFP. </a:t>
            </a:r>
            <a:r>
              <a:rPr lang="en-US" sz="1600" b="0" i="0" dirty="0">
                <a:effectLst/>
                <a:latin typeface="Open Sans" panose="020B0606030504020204" pitchFamily="34" charset="0"/>
                <a:hlinkClick r:id="rId5"/>
              </a:rPr>
              <a:t>https://www.aafp.org/pubs/fpm/issues/2022/0100/p5.html</a:t>
            </a:r>
            <a:r>
              <a:rPr lang="en-US" sz="1600" b="0" i="0" dirty="0">
                <a:effectLst/>
                <a:latin typeface="Open Sans" panose="020B0606030504020204" pitchFamily="34" charset="0"/>
              </a:rPr>
              <a:t> </a:t>
            </a:r>
            <a:endParaRPr lang="en-US" sz="1750" dirty="0"/>
          </a:p>
        </p:txBody>
      </p:sp>
      <p:pic>
        <p:nvPicPr>
          <p:cNvPr id="9" name="Image 2" descr="preencoded.png">
            <a:extLst>
              <a:ext uri="{FF2B5EF4-FFF2-40B4-BE49-F238E27FC236}">
                <a16:creationId xmlns:a16="http://schemas.microsoft.com/office/drawing/2014/main" id="{126B218E-9D2B-8B24-A4F6-6C990D69D32B}"/>
              </a:ext>
            </a:extLst>
          </p:cNvPr>
          <p:cNvPicPr>
            <a:picLocks noChangeAspect="1"/>
          </p:cNvPicPr>
          <p:nvPr/>
        </p:nvPicPr>
        <p:blipFill>
          <a:blip r:embed="rId6"/>
          <a:stretch>
            <a:fillRect/>
          </a:stretch>
        </p:blipFill>
        <p:spPr>
          <a:xfrm>
            <a:off x="4490799" y="3739872"/>
            <a:ext cx="1110972" cy="1777484"/>
          </a:xfrm>
          <a:prstGeom prst="rect">
            <a:avLst/>
          </a:prstGeom>
        </p:spPr>
      </p:pic>
      <p:sp>
        <p:nvSpPr>
          <p:cNvPr id="10" name="Text 5">
            <a:extLst>
              <a:ext uri="{FF2B5EF4-FFF2-40B4-BE49-F238E27FC236}">
                <a16:creationId xmlns:a16="http://schemas.microsoft.com/office/drawing/2014/main" id="{E0B0404F-6555-70F1-E3C5-DEC08BC44F05}"/>
              </a:ext>
            </a:extLst>
          </p:cNvPr>
          <p:cNvSpPr/>
          <p:nvPr/>
        </p:nvSpPr>
        <p:spPr>
          <a:xfrm>
            <a:off x="5935028" y="396204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1" name="Text 6">
            <a:extLst>
              <a:ext uri="{FF2B5EF4-FFF2-40B4-BE49-F238E27FC236}">
                <a16:creationId xmlns:a16="http://schemas.microsoft.com/office/drawing/2014/main" id="{A174B37D-5D61-6AEF-808E-8938DFC80D17}"/>
              </a:ext>
            </a:extLst>
          </p:cNvPr>
          <p:cNvSpPr/>
          <p:nvPr/>
        </p:nvSpPr>
        <p:spPr>
          <a:xfrm>
            <a:off x="5935024" y="3917573"/>
            <a:ext cx="7862173" cy="355402"/>
          </a:xfrm>
          <a:prstGeom prst="rect">
            <a:avLst/>
          </a:prstGeom>
          <a:noFill/>
          <a:ln/>
        </p:spPr>
        <p:txBody>
          <a:bodyPr wrap="none" rtlCol="0" anchor="t"/>
          <a:lstStyle/>
          <a:p>
            <a:pPr marL="0" indent="0" algn="l">
              <a:lnSpc>
                <a:spcPts val="2799"/>
              </a:lnSpc>
              <a:buNone/>
            </a:pPr>
            <a:r>
              <a:rPr lang="en-US" sz="1600" b="0" i="0" dirty="0">
                <a:effectLst/>
                <a:latin typeface="Open Sans" panose="020B0606030504020204" pitchFamily="34" charset="0"/>
              </a:rPr>
              <a:t>Sawhney, V. (2023, July 27). </a:t>
            </a:r>
            <a:r>
              <a:rPr lang="en-US" sz="1600" b="0" i="1" dirty="0">
                <a:effectLst/>
                <a:latin typeface="Open Sans" panose="020B0606030504020204" pitchFamily="34" charset="0"/>
              </a:rPr>
              <a:t>Why We Continue to Rely on (and Love) To-Do Lists</a:t>
            </a:r>
            <a:r>
              <a:rPr lang="en-US" sz="1600" b="0" i="0" dirty="0">
                <a:effectLst/>
                <a:latin typeface="Open Sans" panose="020B0606030504020204" pitchFamily="34" charset="0"/>
              </a:rPr>
              <a:t>. </a:t>
            </a:r>
          </a:p>
          <a:p>
            <a:pPr marL="0" indent="0" algn="l">
              <a:lnSpc>
                <a:spcPts val="2799"/>
              </a:lnSpc>
              <a:buNone/>
            </a:pPr>
            <a:r>
              <a:rPr lang="en-US" sz="1600" b="0" i="0" dirty="0">
                <a:effectLst/>
                <a:latin typeface="Open Sans" panose="020B0606030504020204" pitchFamily="34" charset="0"/>
              </a:rPr>
              <a:t>Harvard Business Review. </a:t>
            </a:r>
          </a:p>
          <a:p>
            <a:pPr marL="0" indent="0" algn="l">
              <a:lnSpc>
                <a:spcPts val="2799"/>
              </a:lnSpc>
              <a:buNone/>
            </a:pPr>
            <a:r>
              <a:rPr lang="en-US" sz="1600" b="0" i="0" dirty="0">
                <a:effectLst/>
                <a:latin typeface="Open Sans" panose="020B0606030504020204" pitchFamily="34" charset="0"/>
                <a:hlinkClick r:id="rId7"/>
              </a:rPr>
              <a:t>https://hbr.org/2022/01/why-we-continue-to-rely-on-and-love-to-do-lists</a:t>
            </a:r>
            <a:r>
              <a:rPr lang="en-US" sz="1600" b="0" i="0" dirty="0">
                <a:effectLst/>
                <a:latin typeface="Open Sans" panose="020B0606030504020204" pitchFamily="34" charset="0"/>
              </a:rPr>
              <a:t> </a:t>
            </a:r>
            <a:endParaRPr lang="en-US" sz="1750" dirty="0"/>
          </a:p>
        </p:txBody>
      </p:sp>
      <p:pic>
        <p:nvPicPr>
          <p:cNvPr id="12" name="Image 3" descr="preencoded.png">
            <a:extLst>
              <a:ext uri="{FF2B5EF4-FFF2-40B4-BE49-F238E27FC236}">
                <a16:creationId xmlns:a16="http://schemas.microsoft.com/office/drawing/2014/main" id="{186C2602-18B5-E7E5-028D-E825A6205931}"/>
              </a:ext>
            </a:extLst>
          </p:cNvPr>
          <p:cNvPicPr>
            <a:picLocks noChangeAspect="1"/>
          </p:cNvPicPr>
          <p:nvPr/>
        </p:nvPicPr>
        <p:blipFill>
          <a:blip r:embed="rId8"/>
          <a:stretch>
            <a:fillRect/>
          </a:stretch>
        </p:blipFill>
        <p:spPr>
          <a:xfrm>
            <a:off x="4490799" y="5517356"/>
            <a:ext cx="1110972" cy="1777484"/>
          </a:xfrm>
          <a:prstGeom prst="rect">
            <a:avLst/>
          </a:prstGeom>
        </p:spPr>
      </p:pic>
      <p:sp>
        <p:nvSpPr>
          <p:cNvPr id="13" name="Text 7">
            <a:extLst>
              <a:ext uri="{FF2B5EF4-FFF2-40B4-BE49-F238E27FC236}">
                <a16:creationId xmlns:a16="http://schemas.microsoft.com/office/drawing/2014/main" id="{517C0C42-AEBE-DC02-2690-816A1B6089B8}"/>
              </a:ext>
            </a:extLst>
          </p:cNvPr>
          <p:cNvSpPr/>
          <p:nvPr/>
        </p:nvSpPr>
        <p:spPr>
          <a:xfrm>
            <a:off x="5935028" y="5739527"/>
            <a:ext cx="2221944" cy="347186"/>
          </a:xfrm>
          <a:prstGeom prst="rect">
            <a:avLst/>
          </a:prstGeom>
          <a:noFill/>
          <a:ln/>
        </p:spPr>
        <p:txBody>
          <a:bodyPr wrap="none" rtlCol="0" anchor="t"/>
          <a:lstStyle/>
          <a:p>
            <a:pPr marL="0" indent="0" algn="l">
              <a:lnSpc>
                <a:spcPts val="2734"/>
              </a:lnSpc>
              <a:buNone/>
            </a:pPr>
            <a:endParaRPr lang="en-US" sz="2187" dirty="0"/>
          </a:p>
        </p:txBody>
      </p:sp>
      <p:sp>
        <p:nvSpPr>
          <p:cNvPr id="14" name="Text 8">
            <a:extLst>
              <a:ext uri="{FF2B5EF4-FFF2-40B4-BE49-F238E27FC236}">
                <a16:creationId xmlns:a16="http://schemas.microsoft.com/office/drawing/2014/main" id="{2500A6AD-9B11-F176-3CA3-AC9EF86ECB36}"/>
              </a:ext>
            </a:extLst>
          </p:cNvPr>
          <p:cNvSpPr/>
          <p:nvPr/>
        </p:nvSpPr>
        <p:spPr>
          <a:xfrm>
            <a:off x="5935028" y="5863615"/>
            <a:ext cx="7862173" cy="1294541"/>
          </a:xfrm>
          <a:prstGeom prst="rect">
            <a:avLst/>
          </a:prstGeom>
          <a:noFill/>
          <a:ln/>
        </p:spPr>
        <p:txBody>
          <a:bodyPr wrap="none" rtlCol="0" anchor="t"/>
          <a:lstStyle/>
          <a:p>
            <a:r>
              <a:rPr lang="en-US" sz="1600" dirty="0">
                <a:latin typeface="Open Sans" panose="020B0606030504020204" pitchFamily="34" charset="0"/>
                <a:ea typeface="Open Sans" panose="020B0606030504020204" pitchFamily="34" charset="0"/>
                <a:cs typeface="Open Sans" panose="020B0606030504020204" pitchFamily="34" charset="0"/>
              </a:rPr>
              <a:t>Minh, N. H. (n.d.). </a:t>
            </a:r>
            <a:r>
              <a:rPr lang="en-US" sz="1600" i="1" dirty="0">
                <a:latin typeface="Open Sans" panose="020B0606030504020204" pitchFamily="34" charset="0"/>
                <a:ea typeface="Open Sans" panose="020B0606030504020204" pitchFamily="34" charset="0"/>
                <a:cs typeface="Open Sans" panose="020B0606030504020204" pitchFamily="34" charset="0"/>
              </a:rPr>
              <a:t>Java JDBC CRUD Tutorial: SQL Insert, Select, Update, and Delete Examples</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algn="just"/>
            <a:r>
              <a:rPr lang="en-US" sz="1600" dirty="0">
                <a:latin typeface="Open Sans" panose="020B0606030504020204" pitchFamily="34" charset="0"/>
                <a:ea typeface="Open Sans" panose="020B0606030504020204" pitchFamily="34" charset="0"/>
                <a:cs typeface="Open Sans" panose="020B0606030504020204" pitchFamily="34" charset="0"/>
                <a:hlinkClick r:id="rId9"/>
              </a:rPr>
              <a:t>https://www.codejava.net/java-se/jdbc/jdbc-tutorial-sql-insert-select-update-and-</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600" dirty="0">
                <a:latin typeface="Open Sans" panose="020B0606030504020204" pitchFamily="34" charset="0"/>
                <a:ea typeface="Open Sans" panose="020B0606030504020204" pitchFamily="34" charset="0"/>
                <a:cs typeface="Open Sans" panose="020B0606030504020204" pitchFamily="34" charset="0"/>
              </a:rPr>
              <a:t>delete-examples</a:t>
            </a:r>
          </a:p>
        </p:txBody>
      </p:sp>
    </p:spTree>
    <p:extLst>
      <p:ext uri="{BB962C8B-B14F-4D97-AF65-F5344CB8AC3E}">
        <p14:creationId xmlns:p14="http://schemas.microsoft.com/office/powerpoint/2010/main" val="278171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5C9E-A5C1-248F-A693-9797C7BC6B5D}"/>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29B9267-C0B0-8020-68E7-29A5153D1C60}"/>
              </a:ext>
            </a:extLst>
          </p:cNvPr>
          <p:cNvSpPr/>
          <p:nvPr/>
        </p:nvSpPr>
        <p:spPr>
          <a:xfrm>
            <a:off x="0" y="0"/>
            <a:ext cx="14630400" cy="8229600"/>
          </a:xfrm>
          <a:prstGeom prst="rect">
            <a:avLst/>
          </a:prstGeom>
          <a:solidFill>
            <a:srgbClr val="F6F4F4"/>
          </a:solidFill>
          <a:ln/>
        </p:spPr>
      </p:sp>
      <p:sp>
        <p:nvSpPr>
          <p:cNvPr id="3" name="Shape 1">
            <a:extLst>
              <a:ext uri="{FF2B5EF4-FFF2-40B4-BE49-F238E27FC236}">
                <a16:creationId xmlns:a16="http://schemas.microsoft.com/office/drawing/2014/main" id="{A15DE585-6169-2C57-D2A7-6FF1EC6CDA2F}"/>
              </a:ext>
            </a:extLst>
          </p:cNvPr>
          <p:cNvSpPr/>
          <p:nvPr/>
        </p:nvSpPr>
        <p:spPr>
          <a:xfrm>
            <a:off x="0" y="0"/>
            <a:ext cx="14630400" cy="8229600"/>
          </a:xfrm>
          <a:prstGeom prst="rect">
            <a:avLst/>
          </a:prstGeom>
          <a:solidFill>
            <a:srgbClr val="FFFFFF"/>
          </a:solidFill>
          <a:ln/>
        </p:spPr>
        <p:txBody>
          <a:bodyPr/>
          <a:lstStyle/>
          <a:p>
            <a:endParaRPr lang="en-US" dirty="0"/>
          </a:p>
        </p:txBody>
      </p:sp>
      <p:pic>
        <p:nvPicPr>
          <p:cNvPr id="4" name="Image 0" descr="preencoded.png">
            <a:extLst>
              <a:ext uri="{FF2B5EF4-FFF2-40B4-BE49-F238E27FC236}">
                <a16:creationId xmlns:a16="http://schemas.microsoft.com/office/drawing/2014/main" id="{7C4D54C2-9FF4-2584-1257-7947134B113D}"/>
              </a:ext>
            </a:extLst>
          </p:cNvPr>
          <p:cNvPicPr>
            <a:picLocks noChangeAspect="1"/>
          </p:cNvPicPr>
          <p:nvPr/>
        </p:nvPicPr>
        <p:blipFill>
          <a:blip r:embed="rId3"/>
          <a:stretch>
            <a:fillRect/>
          </a:stretch>
        </p:blipFill>
        <p:spPr>
          <a:xfrm>
            <a:off x="0" y="0"/>
            <a:ext cx="14630400" cy="2777490"/>
          </a:xfrm>
          <a:prstGeom prst="rect">
            <a:avLst/>
          </a:prstGeom>
        </p:spPr>
      </p:pic>
      <p:sp>
        <p:nvSpPr>
          <p:cNvPr id="5" name="Text 2">
            <a:extLst>
              <a:ext uri="{FF2B5EF4-FFF2-40B4-BE49-F238E27FC236}">
                <a16:creationId xmlns:a16="http://schemas.microsoft.com/office/drawing/2014/main" id="{9A3BBAD2-DB1A-45E6-FD23-CE5E3A74B094}"/>
              </a:ext>
            </a:extLst>
          </p:cNvPr>
          <p:cNvSpPr/>
          <p:nvPr/>
        </p:nvSpPr>
        <p:spPr>
          <a:xfrm>
            <a:off x="2037993" y="3562469"/>
            <a:ext cx="629471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Thank you</a:t>
            </a:r>
            <a:endParaRPr lang="en-US" sz="4374" dirty="0"/>
          </a:p>
        </p:txBody>
      </p:sp>
      <p:sp>
        <p:nvSpPr>
          <p:cNvPr id="7" name="Text 4">
            <a:extLst>
              <a:ext uri="{FF2B5EF4-FFF2-40B4-BE49-F238E27FC236}">
                <a16:creationId xmlns:a16="http://schemas.microsoft.com/office/drawing/2014/main" id="{E0E89297-61F2-B48F-C0C8-E320A7A76757}"/>
              </a:ext>
            </a:extLst>
          </p:cNvPr>
          <p:cNvSpPr/>
          <p:nvPr/>
        </p:nvSpPr>
        <p:spPr>
          <a:xfrm>
            <a:off x="2208609" y="4805362"/>
            <a:ext cx="158710" cy="416481"/>
          </a:xfrm>
          <a:prstGeom prst="rect">
            <a:avLst/>
          </a:prstGeom>
          <a:noFill/>
          <a:ln/>
        </p:spPr>
        <p:txBody>
          <a:bodyPr wrap="none" rtlCol="0" anchor="t"/>
          <a:lstStyle/>
          <a:p>
            <a:pPr marL="0" indent="0" algn="ctr">
              <a:lnSpc>
                <a:spcPts val="3281"/>
              </a:lnSpc>
              <a:buNone/>
            </a:pPr>
            <a:endParaRPr lang="en-US" sz="2624" dirty="0"/>
          </a:p>
        </p:txBody>
      </p:sp>
      <p:sp>
        <p:nvSpPr>
          <p:cNvPr id="8" name="Text 5">
            <a:extLst>
              <a:ext uri="{FF2B5EF4-FFF2-40B4-BE49-F238E27FC236}">
                <a16:creationId xmlns:a16="http://schemas.microsoft.com/office/drawing/2014/main" id="{831501EF-738F-BFB0-0BB1-86165C6E1872}"/>
              </a:ext>
            </a:extLst>
          </p:cNvPr>
          <p:cNvSpPr/>
          <p:nvPr/>
        </p:nvSpPr>
        <p:spPr>
          <a:xfrm>
            <a:off x="2760107" y="4840010"/>
            <a:ext cx="2221944" cy="347186"/>
          </a:xfrm>
          <a:prstGeom prst="rect">
            <a:avLst/>
          </a:prstGeom>
          <a:noFill/>
          <a:ln/>
        </p:spPr>
        <p:txBody>
          <a:bodyPr wrap="none" rtlCol="0" anchor="t"/>
          <a:lstStyle/>
          <a:p>
            <a:pPr marL="0" indent="0">
              <a:lnSpc>
                <a:spcPts val="2734"/>
              </a:lnSpc>
              <a:buNone/>
            </a:pPr>
            <a:endParaRPr lang="en-US" sz="2187" dirty="0"/>
          </a:p>
        </p:txBody>
      </p:sp>
      <p:sp>
        <p:nvSpPr>
          <p:cNvPr id="9" name="Text 6">
            <a:extLst>
              <a:ext uri="{FF2B5EF4-FFF2-40B4-BE49-F238E27FC236}">
                <a16:creationId xmlns:a16="http://schemas.microsoft.com/office/drawing/2014/main" id="{DAA7B384-B6EB-022D-E730-FB8C1E00C268}"/>
              </a:ext>
            </a:extLst>
          </p:cNvPr>
          <p:cNvSpPr/>
          <p:nvPr/>
        </p:nvSpPr>
        <p:spPr>
          <a:xfrm>
            <a:off x="2760107" y="5320427"/>
            <a:ext cx="2647950" cy="1421606"/>
          </a:xfrm>
          <a:prstGeom prst="rect">
            <a:avLst/>
          </a:prstGeom>
          <a:noFill/>
          <a:ln/>
        </p:spPr>
        <p:txBody>
          <a:bodyPr wrap="squar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15B62630-2FCA-977F-B4B5-4273EA1980A2}"/>
              </a:ext>
            </a:extLst>
          </p:cNvPr>
          <p:cNvSpPr/>
          <p:nvPr/>
        </p:nvSpPr>
        <p:spPr>
          <a:xfrm>
            <a:off x="5777389" y="4805362"/>
            <a:ext cx="205502" cy="416481"/>
          </a:xfrm>
          <a:prstGeom prst="rect">
            <a:avLst/>
          </a:prstGeom>
          <a:noFill/>
          <a:ln/>
        </p:spPr>
        <p:txBody>
          <a:bodyPr wrap="none" rtlCol="0" anchor="t"/>
          <a:lstStyle/>
          <a:p>
            <a:pPr marL="0" indent="0" algn="ctr">
              <a:lnSpc>
                <a:spcPts val="3281"/>
              </a:lnSpc>
              <a:buNone/>
            </a:pPr>
            <a:endParaRPr lang="en-US" sz="2624" dirty="0"/>
          </a:p>
        </p:txBody>
      </p:sp>
      <p:sp>
        <p:nvSpPr>
          <p:cNvPr id="12" name="Text 9">
            <a:extLst>
              <a:ext uri="{FF2B5EF4-FFF2-40B4-BE49-F238E27FC236}">
                <a16:creationId xmlns:a16="http://schemas.microsoft.com/office/drawing/2014/main" id="{E2629235-CFDD-025A-7C06-B496AB768B95}"/>
              </a:ext>
            </a:extLst>
          </p:cNvPr>
          <p:cNvSpPr/>
          <p:nvPr/>
        </p:nvSpPr>
        <p:spPr>
          <a:xfrm>
            <a:off x="6352342" y="4840010"/>
            <a:ext cx="2504956" cy="347186"/>
          </a:xfrm>
          <a:prstGeom prst="rect">
            <a:avLst/>
          </a:prstGeom>
          <a:noFill/>
          <a:ln/>
        </p:spPr>
        <p:txBody>
          <a:bodyPr wrap="none" rtlCol="0" anchor="t"/>
          <a:lstStyle/>
          <a:p>
            <a:pPr marL="0" indent="0">
              <a:lnSpc>
                <a:spcPts val="2734"/>
              </a:lnSpc>
              <a:buNone/>
            </a:pPr>
            <a:endParaRPr lang="en-US" sz="2187" dirty="0"/>
          </a:p>
        </p:txBody>
      </p:sp>
      <p:sp>
        <p:nvSpPr>
          <p:cNvPr id="13" name="Text 10">
            <a:extLst>
              <a:ext uri="{FF2B5EF4-FFF2-40B4-BE49-F238E27FC236}">
                <a16:creationId xmlns:a16="http://schemas.microsoft.com/office/drawing/2014/main" id="{EEFB3E3A-0390-D1DE-1645-1B282F963F69}"/>
              </a:ext>
            </a:extLst>
          </p:cNvPr>
          <p:cNvSpPr/>
          <p:nvPr/>
        </p:nvSpPr>
        <p:spPr>
          <a:xfrm>
            <a:off x="6352342" y="5320427"/>
            <a:ext cx="2647950" cy="1421606"/>
          </a:xfrm>
          <a:prstGeom prst="rect">
            <a:avLst/>
          </a:prstGeom>
          <a:noFill/>
          <a:ln/>
        </p:spPr>
        <p:txBody>
          <a:bodyPr wrap="square" rtlCol="0" anchor="t"/>
          <a:lstStyle/>
          <a:p>
            <a:pPr marL="0" indent="0">
              <a:lnSpc>
                <a:spcPts val="2799"/>
              </a:lnSpc>
              <a:buNone/>
            </a:pPr>
            <a:endParaRPr lang="en-US" sz="1750" dirty="0"/>
          </a:p>
        </p:txBody>
      </p:sp>
      <p:sp>
        <p:nvSpPr>
          <p:cNvPr id="15" name="Text 12">
            <a:extLst>
              <a:ext uri="{FF2B5EF4-FFF2-40B4-BE49-F238E27FC236}">
                <a16:creationId xmlns:a16="http://schemas.microsoft.com/office/drawing/2014/main" id="{921D3222-729B-03C9-9F9B-3F702AEA2839}"/>
              </a:ext>
            </a:extLst>
          </p:cNvPr>
          <p:cNvSpPr/>
          <p:nvPr/>
        </p:nvSpPr>
        <p:spPr>
          <a:xfrm>
            <a:off x="9348975" y="4805362"/>
            <a:ext cx="2947153"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rPr>
              <a:t>Any Questions?</a:t>
            </a:r>
            <a:endParaRPr lang="en-US" sz="2624" dirty="0"/>
          </a:p>
        </p:txBody>
      </p:sp>
      <p:sp>
        <p:nvSpPr>
          <p:cNvPr id="16" name="Text 13">
            <a:extLst>
              <a:ext uri="{FF2B5EF4-FFF2-40B4-BE49-F238E27FC236}">
                <a16:creationId xmlns:a16="http://schemas.microsoft.com/office/drawing/2014/main" id="{EDD356C8-C75E-BFD2-1F17-657A4564EE1D}"/>
              </a:ext>
            </a:extLst>
          </p:cNvPr>
          <p:cNvSpPr/>
          <p:nvPr/>
        </p:nvSpPr>
        <p:spPr>
          <a:xfrm>
            <a:off x="9944576" y="4840010"/>
            <a:ext cx="2647950" cy="694373"/>
          </a:xfrm>
          <a:prstGeom prst="rect">
            <a:avLst/>
          </a:prstGeom>
          <a:noFill/>
          <a:ln/>
        </p:spPr>
        <p:txBody>
          <a:bodyPr wrap="square" rtlCol="0" anchor="t"/>
          <a:lstStyle/>
          <a:p>
            <a:pPr marL="0" indent="0">
              <a:lnSpc>
                <a:spcPts val="2734"/>
              </a:lnSpc>
              <a:buNone/>
            </a:pPr>
            <a:endParaRPr lang="en-US" sz="2187" dirty="0"/>
          </a:p>
        </p:txBody>
      </p:sp>
      <p:sp>
        <p:nvSpPr>
          <p:cNvPr id="17" name="Text 14">
            <a:extLst>
              <a:ext uri="{FF2B5EF4-FFF2-40B4-BE49-F238E27FC236}">
                <a16:creationId xmlns:a16="http://schemas.microsoft.com/office/drawing/2014/main" id="{0E011AF5-4986-8882-93B9-493ACCBC16C4}"/>
              </a:ext>
            </a:extLst>
          </p:cNvPr>
          <p:cNvSpPr/>
          <p:nvPr/>
        </p:nvSpPr>
        <p:spPr>
          <a:xfrm>
            <a:off x="9944576" y="5667613"/>
            <a:ext cx="2647950" cy="1777008"/>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199264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C8FB8-2BB6-0466-A025-9C9C93923F2E}"/>
              </a:ext>
            </a:extLst>
          </p:cNvPr>
          <p:cNvSpPr txBox="1"/>
          <p:nvPr/>
        </p:nvSpPr>
        <p:spPr>
          <a:xfrm>
            <a:off x="1387366" y="451829"/>
            <a:ext cx="6339859" cy="584775"/>
          </a:xfrm>
          <a:prstGeom prst="rect">
            <a:avLst/>
          </a:prstGeom>
          <a:noFill/>
        </p:spPr>
        <p:txBody>
          <a:bodyPr wrap="square">
            <a:spAutoFit/>
          </a:bodyPr>
          <a:lstStyle/>
          <a:p>
            <a:r>
              <a:rPr lang="en-US" sz="3200" b="1" kern="0" spc="-131" dirty="0">
                <a:solidFill>
                  <a:srgbClr val="000000"/>
                </a:solidFill>
                <a:latin typeface="Inter" pitchFamily="34" charset="0"/>
                <a:ea typeface="Inter" pitchFamily="34" charset="-122"/>
                <a:cs typeface="Inter" pitchFamily="34" charset="-120"/>
              </a:rPr>
              <a:t>Abstract:</a:t>
            </a:r>
            <a:endParaRPr lang="en-US" sz="3200" dirty="0"/>
          </a:p>
        </p:txBody>
      </p:sp>
      <p:sp>
        <p:nvSpPr>
          <p:cNvPr id="2" name="Shape 3">
            <a:extLst>
              <a:ext uri="{FF2B5EF4-FFF2-40B4-BE49-F238E27FC236}">
                <a16:creationId xmlns:a16="http://schemas.microsoft.com/office/drawing/2014/main" id="{FD6E6203-F370-B399-395B-59318236DCD1}"/>
              </a:ext>
            </a:extLst>
          </p:cNvPr>
          <p:cNvSpPr/>
          <p:nvPr/>
        </p:nvSpPr>
        <p:spPr>
          <a:xfrm>
            <a:off x="1531376" y="1185372"/>
            <a:ext cx="11457290" cy="6121003"/>
          </a:xfrm>
          <a:prstGeom prst="roundRect">
            <a:avLst>
              <a:gd name="adj" fmla="val 1761"/>
            </a:avLst>
          </a:prstGeom>
          <a:solidFill>
            <a:srgbClr val="DADBF1"/>
          </a:solidFill>
          <a:ln w="7620">
            <a:solidFill>
              <a:srgbClr val="C0C1D7"/>
            </a:solidFill>
            <a:prstDash val="solid"/>
          </a:ln>
        </p:spPr>
        <p:txBody>
          <a:bodyPr/>
          <a:lstStyle/>
          <a:p>
            <a:endParaRPr lang="en-US" dirty="0"/>
          </a:p>
        </p:txBody>
      </p:sp>
      <p:sp>
        <p:nvSpPr>
          <p:cNvPr id="4" name="TextBox 3">
            <a:extLst>
              <a:ext uri="{FF2B5EF4-FFF2-40B4-BE49-F238E27FC236}">
                <a16:creationId xmlns:a16="http://schemas.microsoft.com/office/drawing/2014/main" id="{FC959032-45DB-BAF3-CEDE-B30B91B9C233}"/>
              </a:ext>
            </a:extLst>
          </p:cNvPr>
          <p:cNvSpPr txBox="1"/>
          <p:nvPr/>
        </p:nvSpPr>
        <p:spPr>
          <a:xfrm>
            <a:off x="2112579" y="1860326"/>
            <a:ext cx="10231821" cy="5016758"/>
          </a:xfrm>
          <a:prstGeom prst="rect">
            <a:avLst/>
          </a:prstGeom>
          <a:noFill/>
        </p:spPr>
        <p:txBody>
          <a:bodyPr wrap="square" rtlCol="0">
            <a:spAutoFit/>
          </a:bodyPr>
          <a:lstStyle/>
          <a:p>
            <a:pPr algn="just"/>
            <a:r>
              <a:rPr lang="en-US" sz="2000" dirty="0">
                <a:latin typeface="Inter"/>
                <a:ea typeface="Roboto" panose="02000000000000000000" pitchFamily="2" charset="0"/>
                <a:cs typeface="Roboto" panose="02000000000000000000" pitchFamily="2" charset="0"/>
              </a:rPr>
              <a:t>The proposed application offers a user-friendly interface that facilitates seamless task organization and prioritization. Users can assign priority levels to each task, ranging from high to low, enabling them to focus their efforts on the most crucial responsibilities first. Additionally, the application provides customization options, allowing users to categorize tasks by project, deadline, or any other relevant criteria, further enhancing their ability to manage complex workflows.</a:t>
            </a:r>
          </a:p>
          <a:p>
            <a:pPr algn="just"/>
            <a:endParaRPr lang="en-US" sz="2000" dirty="0">
              <a:latin typeface="Inter"/>
              <a:ea typeface="Roboto" panose="02000000000000000000" pitchFamily="2" charset="0"/>
              <a:cs typeface="Roboto" panose="02000000000000000000" pitchFamily="2" charset="0"/>
            </a:endParaRPr>
          </a:p>
          <a:p>
            <a:pPr algn="just"/>
            <a:r>
              <a:rPr lang="en-US" sz="2000" dirty="0">
                <a:latin typeface="Inter"/>
                <a:ea typeface="Roboto" panose="02000000000000000000" pitchFamily="2" charset="0"/>
                <a:cs typeface="Roboto" panose="02000000000000000000" pitchFamily="2" charset="0"/>
              </a:rPr>
              <a:t>Key features of the To-Do list application include intuitive </a:t>
            </a:r>
            <a:r>
              <a:rPr lang="en-US" sz="2000" b="1" dirty="0">
                <a:latin typeface="Inter"/>
                <a:ea typeface="Roboto" panose="02000000000000000000" pitchFamily="2" charset="0"/>
                <a:cs typeface="Roboto" panose="02000000000000000000" pitchFamily="2" charset="0"/>
              </a:rPr>
              <a:t>task creation</a:t>
            </a:r>
            <a:r>
              <a:rPr lang="en-US" sz="2000" dirty="0">
                <a:latin typeface="Inter"/>
                <a:ea typeface="Roboto" panose="02000000000000000000" pitchFamily="2" charset="0"/>
                <a:cs typeface="Roboto" panose="02000000000000000000" pitchFamily="2" charset="0"/>
              </a:rPr>
              <a:t>, </a:t>
            </a:r>
            <a:r>
              <a:rPr lang="en-US" sz="2000" b="1" dirty="0">
                <a:latin typeface="Inter"/>
                <a:ea typeface="Roboto" panose="02000000000000000000" pitchFamily="2" charset="0"/>
                <a:cs typeface="Roboto" panose="02000000000000000000" pitchFamily="2" charset="0"/>
              </a:rPr>
              <a:t>priority allocation </a:t>
            </a:r>
            <a:r>
              <a:rPr lang="en-US" sz="2000" dirty="0">
                <a:latin typeface="Inter"/>
                <a:ea typeface="Roboto" panose="02000000000000000000" pitchFamily="2" charset="0"/>
                <a:cs typeface="Roboto" panose="02000000000000000000" pitchFamily="2" charset="0"/>
              </a:rPr>
              <a:t>functionalities to ensure users stay informed of impending deadlines and high-priority tasks. Moreover, ensuring optimal usability and </a:t>
            </a:r>
            <a:r>
              <a:rPr lang="en-US" sz="2000" b="1" dirty="0">
                <a:latin typeface="Inter"/>
                <a:ea typeface="Roboto" panose="02000000000000000000" pitchFamily="2" charset="0"/>
                <a:cs typeface="Roboto" panose="02000000000000000000" pitchFamily="2" charset="0"/>
              </a:rPr>
              <a:t>effectiveness</a:t>
            </a:r>
            <a:r>
              <a:rPr lang="en-US" sz="2000" dirty="0">
                <a:latin typeface="Inter"/>
                <a:ea typeface="Roboto" panose="02000000000000000000" pitchFamily="2" charset="0"/>
                <a:cs typeface="Roboto" panose="02000000000000000000" pitchFamily="2" charset="0"/>
              </a:rPr>
              <a:t> in assisting users with task prioritization and management.</a:t>
            </a:r>
          </a:p>
          <a:p>
            <a:pPr algn="just"/>
            <a:endParaRPr lang="en-US" sz="2000" dirty="0">
              <a:latin typeface="Inter"/>
              <a:ea typeface="Roboto" panose="02000000000000000000" pitchFamily="2" charset="0"/>
              <a:cs typeface="Roboto" panose="02000000000000000000" pitchFamily="2" charset="0"/>
            </a:endParaRPr>
          </a:p>
          <a:p>
            <a:pPr algn="just"/>
            <a:r>
              <a:rPr lang="en-US" sz="2000" dirty="0">
                <a:latin typeface="Inter"/>
                <a:ea typeface="Roboto" panose="02000000000000000000" pitchFamily="2" charset="0"/>
                <a:cs typeface="Roboto" panose="02000000000000000000" pitchFamily="2" charset="0"/>
              </a:rPr>
              <a:t>By leveraging technology to streamline task management processes, the proposed To-Do list application aims to empower individuals with the tools they need to navigate their busy lives with clarity, efficiency, and peace of mind.</a:t>
            </a:r>
          </a:p>
          <a:p>
            <a:endParaRPr lang="en-US" sz="2000" dirty="0">
              <a:latin typeface="Inter"/>
            </a:endParaRPr>
          </a:p>
        </p:txBody>
      </p:sp>
    </p:spTree>
    <p:extLst>
      <p:ext uri="{BB962C8B-B14F-4D97-AF65-F5344CB8AC3E}">
        <p14:creationId xmlns:p14="http://schemas.microsoft.com/office/powerpoint/2010/main" val="141275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707112"/>
            <a:ext cx="4443889" cy="694373"/>
          </a:xfrm>
          <a:prstGeom prst="rect">
            <a:avLst/>
          </a:prstGeom>
          <a:noFill/>
          <a:ln/>
        </p:spPr>
        <p:txBody>
          <a:bodyPr wrap="none" rtlCol="0" anchor="t"/>
          <a:lstStyle/>
          <a:p>
            <a:pPr marL="0" indent="0">
              <a:lnSpc>
                <a:spcPts val="5468"/>
              </a:lnSpc>
              <a:buNone/>
            </a:pPr>
            <a:endParaRPr lang="en-US" sz="4374" dirty="0"/>
          </a:p>
        </p:txBody>
      </p:sp>
      <p:sp>
        <p:nvSpPr>
          <p:cNvPr id="5" name="Shape 3"/>
          <p:cNvSpPr/>
          <p:nvPr/>
        </p:nvSpPr>
        <p:spPr>
          <a:xfrm>
            <a:off x="1592331" y="1401485"/>
            <a:ext cx="11457290" cy="6121003"/>
          </a:xfrm>
          <a:prstGeom prst="roundRect">
            <a:avLst>
              <a:gd name="adj" fmla="val 1761"/>
            </a:avLst>
          </a:prstGeom>
          <a:solidFill>
            <a:srgbClr val="DADBF1"/>
          </a:solidFill>
          <a:ln w="7620">
            <a:solidFill>
              <a:srgbClr val="C0C1D7"/>
            </a:solidFill>
            <a:prstDash val="solid"/>
          </a:ln>
        </p:spPr>
        <p:txBody>
          <a:bodyPr/>
          <a:lstStyle/>
          <a:p>
            <a:endParaRPr lang="en-US" dirty="0"/>
          </a:p>
        </p:txBody>
      </p:sp>
      <p:sp>
        <p:nvSpPr>
          <p:cNvPr id="6" name="Text 4"/>
          <p:cNvSpPr/>
          <p:nvPr/>
        </p:nvSpPr>
        <p:spPr>
          <a:xfrm>
            <a:off x="801410" y="749320"/>
            <a:ext cx="2473166" cy="347186"/>
          </a:xfrm>
          <a:prstGeom prst="rect">
            <a:avLst/>
          </a:prstGeom>
          <a:noFill/>
          <a:ln/>
        </p:spPr>
        <p:txBody>
          <a:bodyPr wrap="none" rtlCol="0" anchor="t"/>
          <a:lstStyle/>
          <a:p>
            <a:pPr marL="0" indent="0">
              <a:lnSpc>
                <a:spcPts val="2734"/>
              </a:lnSpc>
              <a:buNone/>
            </a:pPr>
            <a:r>
              <a:rPr lang="en-US" sz="3200" b="1" kern="0" spc="-66" dirty="0">
                <a:solidFill>
                  <a:srgbClr val="272525"/>
                </a:solidFill>
                <a:latin typeface="Inter" pitchFamily="34" charset="0"/>
                <a:ea typeface="Inter" pitchFamily="34" charset="-122"/>
                <a:cs typeface="Inter" pitchFamily="34" charset="-120"/>
              </a:rPr>
              <a:t>Problem Statement</a:t>
            </a:r>
            <a:endParaRPr lang="en-US" sz="3200" dirty="0"/>
          </a:p>
        </p:txBody>
      </p:sp>
      <p:sp>
        <p:nvSpPr>
          <p:cNvPr id="7" name="Text 5"/>
          <p:cNvSpPr/>
          <p:nvPr/>
        </p:nvSpPr>
        <p:spPr>
          <a:xfrm>
            <a:off x="2254469" y="1706464"/>
            <a:ext cx="10089931" cy="710803"/>
          </a:xfrm>
          <a:prstGeom prst="rect">
            <a:avLst/>
          </a:prstGeom>
          <a:noFill/>
          <a:ln/>
        </p:spPr>
        <p:txBody>
          <a:bodyPr wrap="square" rtlCol="0" anchor="t"/>
          <a:lstStyle/>
          <a:p>
            <a:pPr marL="0" indent="0">
              <a:lnSpc>
                <a:spcPts val="2799"/>
              </a:lnSpc>
              <a:buNone/>
            </a:pPr>
            <a:r>
              <a:rPr lang="en-US" sz="2000" kern="0" spc="-35" dirty="0">
                <a:solidFill>
                  <a:srgbClr val="272525"/>
                </a:solidFill>
                <a:latin typeface="Inter" pitchFamily="34" charset="0"/>
                <a:ea typeface="Inter" pitchFamily="34" charset="-122"/>
                <a:cs typeface="Inter" pitchFamily="34" charset="-120"/>
              </a:rPr>
              <a:t>The project aims to enhance task management using JDBC, with a focus on adding priority to tasks for efficient organization and execution.</a:t>
            </a:r>
            <a:endParaRPr lang="en-US" sz="2000" dirty="0"/>
          </a:p>
        </p:txBody>
      </p:sp>
      <p:sp>
        <p:nvSpPr>
          <p:cNvPr id="8" name="Text 6"/>
          <p:cNvSpPr/>
          <p:nvPr/>
        </p:nvSpPr>
        <p:spPr>
          <a:xfrm>
            <a:off x="2254468" y="2640803"/>
            <a:ext cx="9900746" cy="1199436"/>
          </a:xfrm>
          <a:prstGeom prst="rect">
            <a:avLst/>
          </a:prstGeom>
          <a:noFill/>
          <a:ln/>
        </p:spPr>
        <p:txBody>
          <a:bodyPr wrap="square" rtlCol="0" anchor="t"/>
          <a:lstStyle/>
          <a:p>
            <a:pPr marL="342900" indent="-342900" algn="l">
              <a:lnSpc>
                <a:spcPts val="3149"/>
              </a:lnSpc>
              <a:buSzPct val="100000"/>
              <a:buFont typeface="+mj-lt"/>
              <a:buAutoNum type="arabicPeriod"/>
            </a:pPr>
            <a:r>
              <a:rPr lang="en-US" sz="2000" b="1" kern="0" spc="-35" dirty="0">
                <a:solidFill>
                  <a:srgbClr val="272525"/>
                </a:solidFill>
                <a:latin typeface="Inter" pitchFamily="34" charset="0"/>
                <a:ea typeface="Inter" pitchFamily="34" charset="-122"/>
                <a:cs typeface="Inter" pitchFamily="34" charset="-120"/>
              </a:rPr>
              <a:t>Lack of Prioritization</a:t>
            </a:r>
            <a:r>
              <a:rPr lang="en-US" sz="2000" kern="0" spc="-35" dirty="0">
                <a:solidFill>
                  <a:srgbClr val="272525"/>
                </a:solidFill>
                <a:latin typeface="Inter" pitchFamily="34" charset="0"/>
                <a:ea typeface="Inter" pitchFamily="34" charset="-122"/>
                <a:cs typeface="Inter" pitchFamily="34" charset="-120"/>
              </a:rPr>
              <a:t>: Existing to-do list applications often lack the functionality to assign priority levels to tasks, resulting in an inability for users to distinguish between urgent and less critical tasks.</a:t>
            </a:r>
            <a:endParaRPr lang="en-US" sz="2000" dirty="0"/>
          </a:p>
        </p:txBody>
      </p:sp>
      <p:sp>
        <p:nvSpPr>
          <p:cNvPr id="9" name="Text 7"/>
          <p:cNvSpPr/>
          <p:nvPr/>
        </p:nvSpPr>
        <p:spPr>
          <a:xfrm>
            <a:off x="1994046" y="3956266"/>
            <a:ext cx="9739432" cy="1199436"/>
          </a:xfrm>
          <a:prstGeom prst="rect">
            <a:avLst/>
          </a:prstGeom>
          <a:noFill/>
          <a:ln/>
        </p:spPr>
        <p:txBody>
          <a:bodyPr wrap="square" rtlCol="0" anchor="t"/>
          <a:lstStyle/>
          <a:p>
            <a:pPr marL="342900" indent="-342900" algn="l">
              <a:lnSpc>
                <a:spcPts val="3149"/>
              </a:lnSpc>
              <a:buSzPct val="100000"/>
              <a:buFont typeface="+mj-lt"/>
              <a:buAutoNum type="arabicPeriod" startAt="2"/>
            </a:pPr>
            <a:r>
              <a:rPr lang="en-US" sz="2000" b="1" kern="0" spc="-35" dirty="0">
                <a:solidFill>
                  <a:srgbClr val="272525"/>
                </a:solidFill>
                <a:latin typeface="Inter" pitchFamily="34" charset="0"/>
                <a:ea typeface="Inter" pitchFamily="34" charset="-122"/>
                <a:cs typeface="Inter" pitchFamily="34" charset="-120"/>
              </a:rPr>
              <a:t>Overwhelming Task Management</a:t>
            </a:r>
            <a:r>
              <a:rPr lang="en-US" sz="2000" kern="0" spc="-35" dirty="0">
                <a:solidFill>
                  <a:srgbClr val="272525"/>
                </a:solidFill>
                <a:latin typeface="Inter" pitchFamily="34" charset="0"/>
                <a:ea typeface="Inter" pitchFamily="34" charset="-122"/>
                <a:cs typeface="Inter" pitchFamily="34" charset="-120"/>
              </a:rPr>
              <a:t>: Without a clear system for prioritization, users may feel overwhelmed by the sheer volume of tasks on their to-do lists, leading to decreased productivity and increased stress levels.</a:t>
            </a:r>
            <a:endParaRPr lang="en-US" sz="2000" dirty="0"/>
          </a:p>
        </p:txBody>
      </p:sp>
      <p:sp>
        <p:nvSpPr>
          <p:cNvPr id="10" name="Text 8"/>
          <p:cNvSpPr/>
          <p:nvPr/>
        </p:nvSpPr>
        <p:spPr>
          <a:xfrm>
            <a:off x="1994046" y="5271729"/>
            <a:ext cx="9739432" cy="1199436"/>
          </a:xfrm>
          <a:prstGeom prst="rect">
            <a:avLst/>
          </a:prstGeom>
          <a:noFill/>
          <a:ln/>
        </p:spPr>
        <p:txBody>
          <a:bodyPr wrap="square" rtlCol="0" anchor="t"/>
          <a:lstStyle/>
          <a:p>
            <a:pPr marL="342900" indent="-342900" algn="l">
              <a:lnSpc>
                <a:spcPts val="3149"/>
              </a:lnSpc>
              <a:buSzPct val="100000"/>
              <a:buFont typeface="+mj-lt"/>
              <a:buAutoNum type="arabicPeriod" startAt="3"/>
            </a:pPr>
            <a:r>
              <a:rPr lang="en-US" sz="2000" b="1" kern="0" spc="-35" dirty="0">
                <a:solidFill>
                  <a:srgbClr val="272525"/>
                </a:solidFill>
                <a:latin typeface="Inter" pitchFamily="34" charset="0"/>
                <a:ea typeface="Inter" pitchFamily="34" charset="-122"/>
                <a:cs typeface="Roboto" panose="02000000000000000000" pitchFamily="2" charset="0"/>
              </a:rPr>
              <a:t>Inefficient Time Management</a:t>
            </a:r>
            <a:r>
              <a:rPr lang="en-US" sz="2000" kern="0" spc="-35" dirty="0">
                <a:solidFill>
                  <a:srgbClr val="272525"/>
                </a:solidFill>
                <a:latin typeface="Inter" pitchFamily="34" charset="0"/>
                <a:ea typeface="Inter" pitchFamily="34" charset="-122"/>
                <a:cs typeface="Roboto" panose="02000000000000000000" pitchFamily="2" charset="0"/>
              </a:rPr>
              <a:t>: Without a means to prioritize tasks, individuals may spend excessive time on low-priority tasks, neglecting more important responsibilities and jeopardizing overall productivity.</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15762" y="0"/>
            <a:ext cx="14630400" cy="822960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646386" y="3471625"/>
            <a:ext cx="3623315" cy="572809"/>
          </a:xfrm>
          <a:prstGeom prst="rect">
            <a:avLst/>
          </a:prstGeom>
          <a:noFill/>
          <a:ln/>
        </p:spPr>
        <p:txBody>
          <a:bodyPr wrap="none" rtlCol="0" anchor="t"/>
          <a:lstStyle/>
          <a:p>
            <a:pPr marL="0" indent="0">
              <a:lnSpc>
                <a:spcPts val="2734"/>
              </a:lnSpc>
              <a:buNone/>
            </a:pPr>
            <a:r>
              <a:rPr lang="en-US" sz="4000" b="1" kern="0" spc="-66" dirty="0">
                <a:solidFill>
                  <a:srgbClr val="000000"/>
                </a:solidFill>
                <a:latin typeface="Inter" pitchFamily="34" charset="0"/>
                <a:ea typeface="Inter" pitchFamily="34" charset="-122"/>
                <a:cs typeface="Inter" pitchFamily="34" charset="-120"/>
              </a:rPr>
              <a:t>Literature Review</a:t>
            </a:r>
            <a:endParaRPr lang="en-US" sz="4000" dirty="0"/>
          </a:p>
        </p:txBody>
      </p:sp>
      <p:sp>
        <p:nvSpPr>
          <p:cNvPr id="7" name="Text 4"/>
          <p:cNvSpPr/>
          <p:nvPr/>
        </p:nvSpPr>
        <p:spPr>
          <a:xfrm>
            <a:off x="646386" y="4044434"/>
            <a:ext cx="13038083" cy="2010252"/>
          </a:xfrm>
          <a:prstGeom prst="rect">
            <a:avLst/>
          </a:prstGeom>
          <a:noFill/>
          <a:ln/>
        </p:spPr>
        <p:txBody>
          <a:bodyPr wrap="none" rtlCol="0" anchor="t"/>
          <a:lstStyle/>
          <a:p>
            <a:pPr marL="342900" indent="-342900" algn="l">
              <a:lnSpc>
                <a:spcPts val="2799"/>
              </a:lnSpc>
              <a:buSzPct val="100000"/>
              <a:buChar char="•"/>
            </a:pPr>
            <a:r>
              <a:rPr lang="en-US" sz="2400" b="1" u="sng" kern="0" spc="-35" dirty="0">
                <a:solidFill>
                  <a:srgbClr val="272525"/>
                </a:solidFill>
                <a:latin typeface="Inter" pitchFamily="34" charset="0"/>
                <a:ea typeface="Inter" pitchFamily="34" charset="-122"/>
                <a:cs typeface="Inter" pitchFamily="34" charset="-120"/>
              </a:rPr>
              <a:t>Improving Time Management Through Modern-Day To-Do Lists</a:t>
            </a:r>
            <a:r>
              <a:rPr lang="en-US" sz="2400" kern="0" spc="-35" dirty="0">
                <a:solidFill>
                  <a:srgbClr val="272525"/>
                </a:solidFill>
                <a:latin typeface="Inter" pitchFamily="34" charset="0"/>
                <a:ea typeface="Inter" pitchFamily="34" charset="-122"/>
                <a:cs typeface="Inter" pitchFamily="34" charset="-120"/>
              </a:rPr>
              <a:t>   </a:t>
            </a:r>
            <a:r>
              <a:rPr lang="en-US" sz="1750" kern="0" spc="-35" dirty="0">
                <a:solidFill>
                  <a:srgbClr val="272525"/>
                </a:solidFill>
                <a:latin typeface="Inter" pitchFamily="34" charset="0"/>
                <a:ea typeface="Inter" pitchFamily="34" charset="-122"/>
                <a:cs typeface="Inter" pitchFamily="34" charset="-120"/>
              </a:rPr>
              <a:t>[SARINA SCHRAGER, MD, MS info, </a:t>
            </a:r>
            <a:r>
              <a:rPr lang="en-US" sz="1750" i="1" kern="0" spc="-35" dirty="0">
                <a:solidFill>
                  <a:srgbClr val="272525"/>
                </a:solidFill>
                <a:latin typeface="Inter" pitchFamily="34" charset="0"/>
                <a:ea typeface="Inter" pitchFamily="34" charset="-122"/>
                <a:cs typeface="Inter" pitchFamily="34" charset="-120"/>
              </a:rPr>
              <a:t>Fam </a:t>
            </a:r>
            <a:r>
              <a:rPr lang="en-US" sz="1750" i="1" kern="0" spc="-35" dirty="0" err="1">
                <a:solidFill>
                  <a:srgbClr val="272525"/>
                </a:solidFill>
                <a:latin typeface="Inter" pitchFamily="34" charset="0"/>
                <a:ea typeface="Inter" pitchFamily="34" charset="-122"/>
                <a:cs typeface="Inter" pitchFamily="34" charset="-120"/>
              </a:rPr>
              <a:t>Pract</a:t>
            </a:r>
            <a:r>
              <a:rPr lang="en-US" sz="1750" i="1" kern="0" spc="-35" dirty="0">
                <a:solidFill>
                  <a:srgbClr val="272525"/>
                </a:solidFill>
                <a:latin typeface="Inter" pitchFamily="34" charset="0"/>
                <a:ea typeface="Inter" pitchFamily="34" charset="-122"/>
                <a:cs typeface="Inter" pitchFamily="34" charset="-120"/>
              </a:rPr>
              <a:t> </a:t>
            </a:r>
            <a:r>
              <a:rPr lang="en-US" sz="1750" i="1" kern="0" spc="-35" dirty="0" err="1">
                <a:solidFill>
                  <a:srgbClr val="272525"/>
                </a:solidFill>
                <a:latin typeface="Inter" pitchFamily="34" charset="0"/>
                <a:ea typeface="Inter" pitchFamily="34" charset="-122"/>
                <a:cs typeface="Inter" pitchFamily="34" charset="-120"/>
              </a:rPr>
              <a:t>Manag</a:t>
            </a:r>
            <a:r>
              <a:rPr lang="en-US" sz="1750" i="1" kern="0" spc="-35" dirty="0">
                <a:solidFill>
                  <a:srgbClr val="272525"/>
                </a:solidFill>
                <a:latin typeface="Inter" pitchFamily="34" charset="0"/>
                <a:ea typeface="Inter" pitchFamily="34" charset="-122"/>
                <a:cs typeface="Inter" pitchFamily="34" charset="-120"/>
              </a:rPr>
              <a:t>.</a:t>
            </a:r>
            <a:r>
              <a:rPr lang="en-US" sz="1750" kern="0" spc="-35" dirty="0">
                <a:solidFill>
                  <a:srgbClr val="272525"/>
                </a:solidFill>
                <a:latin typeface="Inter" pitchFamily="34" charset="0"/>
                <a:ea typeface="Inter" pitchFamily="34" charset="-122"/>
                <a:cs typeface="Inter" pitchFamily="34" charset="-120"/>
              </a:rPr>
              <a:t> 2022]</a:t>
            </a:r>
          </a:p>
          <a:p>
            <a:pPr algn="l">
              <a:lnSpc>
                <a:spcPts val="2799"/>
              </a:lnSpc>
              <a:buSzPct val="100000"/>
            </a:pPr>
            <a:r>
              <a:rPr lang="en-US" sz="1800" b="1" i="0" dirty="0">
                <a:effectLst/>
                <a:latin typeface="Roboto" panose="02000000000000000000" pitchFamily="2" charset="0"/>
              </a:rPr>
              <a:t>“It's not enough to be busy; so are the ants. The question is, what are we busy about?” — Henry David Thoreau</a:t>
            </a:r>
          </a:p>
          <a:p>
            <a:pPr algn="l">
              <a:lnSpc>
                <a:spcPts val="2799"/>
              </a:lnSpc>
              <a:buSzPct val="100000"/>
            </a:pPr>
            <a:r>
              <a:rPr lang="en-US" b="0" i="0" dirty="0">
                <a:effectLst/>
                <a:latin typeface="Roboto" panose="02000000000000000000" pitchFamily="2" charset="0"/>
              </a:rPr>
              <a:t>Taking an idea and putting it down on paper (or in a digital notes app) has been shown to decrease anxiety, and</a:t>
            </a:r>
          </a:p>
          <a:p>
            <a:pPr algn="l">
              <a:lnSpc>
                <a:spcPts val="2799"/>
              </a:lnSpc>
              <a:buSzPct val="100000"/>
            </a:pPr>
            <a:r>
              <a:rPr lang="en-US" b="0" i="0" dirty="0">
                <a:effectLst/>
                <a:latin typeface="Roboto" panose="02000000000000000000" pitchFamily="2" charset="0"/>
              </a:rPr>
              <a:t>completing a task and crossing it off the list provides a sense of tangible satisfaction.</a:t>
            </a:r>
            <a:r>
              <a:rPr lang="en-US" b="0" i="0" u="sng" baseline="30000" dirty="0">
                <a:effectLst/>
                <a:latin typeface="Roboto" panose="02000000000000000000" pitchFamily="2" charset="0"/>
              </a:rPr>
              <a:t>.</a:t>
            </a:r>
          </a:p>
          <a:p>
            <a:pPr algn="l">
              <a:lnSpc>
                <a:spcPts val="2799"/>
              </a:lnSpc>
              <a:buSzPct val="100000"/>
            </a:pPr>
            <a:r>
              <a:rPr lang="en-US" b="0" i="0" dirty="0">
                <a:effectLst/>
                <a:latin typeface="Roboto" panose="02000000000000000000" pitchFamily="2" charset="0"/>
              </a:rPr>
              <a:t>The to-do list also provides a structure from which to plan and organize.</a:t>
            </a:r>
            <a:endParaRPr lang="en-US" dirty="0"/>
          </a:p>
        </p:txBody>
      </p:sp>
      <p:sp>
        <p:nvSpPr>
          <p:cNvPr id="8" name="Text 5"/>
          <p:cNvSpPr/>
          <p:nvPr/>
        </p:nvSpPr>
        <p:spPr>
          <a:xfrm>
            <a:off x="2037993" y="5699284"/>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2037993" y="6954322"/>
            <a:ext cx="10554414" cy="355402"/>
          </a:xfrm>
          <a:prstGeom prst="rect">
            <a:avLst/>
          </a:prstGeom>
          <a:noFill/>
          <a:ln/>
        </p:spPr>
        <p:txBody>
          <a:bodyPr wrap="none" rtlCol="0" anchor="t"/>
          <a:lstStyle/>
          <a:p>
            <a:pPr marL="0" indent="0">
              <a:lnSpc>
                <a:spcPts val="2799"/>
              </a:lnSpc>
              <a:buNone/>
            </a:pPr>
            <a:endParaRPr lang="en-US" sz="1750" dirty="0"/>
          </a:p>
        </p:txBody>
      </p:sp>
      <p:sp>
        <p:nvSpPr>
          <p:cNvPr id="12" name="Text 3"/>
          <p:cNvSpPr/>
          <p:nvPr/>
        </p:nvSpPr>
        <p:spPr>
          <a:xfrm>
            <a:off x="646386" y="6054685"/>
            <a:ext cx="13794828" cy="1654850"/>
          </a:xfrm>
          <a:prstGeom prst="rect">
            <a:avLst/>
          </a:prstGeom>
          <a:noFill/>
          <a:ln/>
        </p:spPr>
        <p:txBody>
          <a:bodyPr wrap="square" rtlCol="0" anchor="t"/>
          <a:lstStyle/>
          <a:p>
            <a:pPr marL="342900" indent="-342900" algn="l">
              <a:lnSpc>
                <a:spcPts val="2799"/>
              </a:lnSpc>
              <a:buSzPct val="100000"/>
              <a:buChar char="•"/>
            </a:pPr>
            <a:r>
              <a:rPr lang="en-US" sz="2400" b="1" u="sng" kern="0" spc="-35" dirty="0">
                <a:solidFill>
                  <a:srgbClr val="272525"/>
                </a:solidFill>
                <a:latin typeface="Inter" pitchFamily="34" charset="0"/>
                <a:ea typeface="Inter" pitchFamily="34" charset="-122"/>
                <a:cs typeface="Inter" pitchFamily="34" charset="-120"/>
              </a:rPr>
              <a:t>Java JDBC CRUD : SQL Insert, Select, Update, and Delete</a:t>
            </a:r>
            <a:r>
              <a:rPr lang="en-US" sz="2400" kern="0" spc="-35" dirty="0">
                <a:solidFill>
                  <a:srgbClr val="272525"/>
                </a:solidFill>
                <a:latin typeface="Inter" pitchFamily="34" charset="0"/>
                <a:ea typeface="Inter" pitchFamily="34" charset="-122"/>
                <a:cs typeface="Inter" pitchFamily="34" charset="-120"/>
              </a:rPr>
              <a:t>  </a:t>
            </a:r>
            <a:r>
              <a:rPr lang="en-US" sz="1750" kern="0" spc="-35" dirty="0">
                <a:solidFill>
                  <a:srgbClr val="272525"/>
                </a:solidFill>
                <a:latin typeface="Inter" pitchFamily="34" charset="0"/>
                <a:ea typeface="Inter" pitchFamily="34" charset="-122"/>
                <a:cs typeface="Inter" pitchFamily="34" charset="-120"/>
              </a:rPr>
              <a:t>[Written by  </a:t>
            </a:r>
            <a:r>
              <a:rPr lang="en-US" sz="1750" u="sng" kern="0" spc="-35"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Nam Ha Minh</a:t>
            </a:r>
            <a:r>
              <a:rPr lang="en-US" sz="1750" kern="0" spc="-35" dirty="0">
                <a:solidFill>
                  <a:srgbClr val="272525"/>
                </a:solidFill>
                <a:latin typeface="Inter" pitchFamily="34" charset="0"/>
                <a:ea typeface="Inter" pitchFamily="34" charset="-122"/>
                <a:cs typeface="Inter" pitchFamily="34" charset="-120"/>
              </a:rPr>
              <a:t>, Last Updated on 02 September 2019]</a:t>
            </a:r>
          </a:p>
          <a:p>
            <a:pPr algn="l">
              <a:lnSpc>
                <a:spcPts val="2799"/>
              </a:lnSpc>
              <a:buSzPct val="100000"/>
            </a:pPr>
            <a:r>
              <a:rPr lang="en-US" b="0" i="0" dirty="0">
                <a:solidFill>
                  <a:srgbClr val="333333"/>
                </a:solidFill>
                <a:effectLst/>
                <a:latin typeface="Helvetica Neue"/>
              </a:rPr>
              <a:t> These CRUD operations are equivalent to the INSERT, SELECT, UPDATE and DELETE statements in SQL language. Although the target database system is MySQL, but the same technique can be applied for other database systems as well because the query syntax used is standard SQL which is supported by all relational database systems.</a:t>
            </a:r>
            <a:endParaRPr lang="en-US" kern="0" spc="-35" dirty="0">
              <a:solidFill>
                <a:srgbClr val="272525"/>
              </a:solidFill>
              <a:latin typeface="Inter" pitchFamily="34" charset="0"/>
              <a:ea typeface="Inter" pitchFamily="34" charset="-122"/>
              <a:cs typeface="Inter"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986570"/>
            <a:ext cx="7733943"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Main Feature: Priority Addition</a:t>
            </a:r>
            <a:endParaRPr lang="en-US" sz="4374" dirty="0"/>
          </a:p>
        </p:txBody>
      </p:sp>
      <p:sp>
        <p:nvSpPr>
          <p:cNvPr id="6" name="Shape 3"/>
          <p:cNvSpPr/>
          <p:nvPr/>
        </p:nvSpPr>
        <p:spPr>
          <a:xfrm>
            <a:off x="2037993" y="5014198"/>
            <a:ext cx="5166122" cy="2006203"/>
          </a:xfrm>
          <a:prstGeom prst="roundRect">
            <a:avLst>
              <a:gd name="adj" fmla="val 4984"/>
            </a:avLst>
          </a:prstGeom>
          <a:solidFill>
            <a:srgbClr val="DADBF1"/>
          </a:solidFill>
          <a:ln w="7620">
            <a:solidFill>
              <a:srgbClr val="C0C1D7"/>
            </a:solidFill>
            <a:prstDash val="solid"/>
          </a:ln>
        </p:spPr>
      </p:sp>
      <p:sp>
        <p:nvSpPr>
          <p:cNvPr id="7" name="Text 4"/>
          <p:cNvSpPr/>
          <p:nvPr/>
        </p:nvSpPr>
        <p:spPr>
          <a:xfrm>
            <a:off x="2267783" y="5243989"/>
            <a:ext cx="366593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Enhanced Task Organization</a:t>
            </a:r>
            <a:endParaRPr lang="en-US" sz="2187" dirty="0"/>
          </a:p>
        </p:txBody>
      </p:sp>
      <p:sp>
        <p:nvSpPr>
          <p:cNvPr id="8" name="Text 5"/>
          <p:cNvSpPr/>
          <p:nvPr/>
        </p:nvSpPr>
        <p:spPr>
          <a:xfrm>
            <a:off x="2267783" y="5724406"/>
            <a:ext cx="470654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Adding priority will facilitate clear task management, allowing users to focus on crucial tasks.</a:t>
            </a:r>
            <a:endParaRPr lang="en-US" sz="1750" dirty="0"/>
          </a:p>
        </p:txBody>
      </p:sp>
      <p:sp>
        <p:nvSpPr>
          <p:cNvPr id="9" name="Shape 6"/>
          <p:cNvSpPr/>
          <p:nvPr/>
        </p:nvSpPr>
        <p:spPr>
          <a:xfrm>
            <a:off x="7426285" y="5014198"/>
            <a:ext cx="5166122" cy="2006203"/>
          </a:xfrm>
          <a:prstGeom prst="roundRect">
            <a:avLst>
              <a:gd name="adj" fmla="val 4984"/>
            </a:avLst>
          </a:prstGeom>
          <a:solidFill>
            <a:srgbClr val="DADBF1"/>
          </a:solidFill>
          <a:ln w="7620">
            <a:solidFill>
              <a:srgbClr val="C0C1D7"/>
            </a:solidFill>
            <a:prstDash val="solid"/>
          </a:ln>
        </p:spPr>
      </p:sp>
      <p:sp>
        <p:nvSpPr>
          <p:cNvPr id="10" name="Text 7"/>
          <p:cNvSpPr/>
          <p:nvPr/>
        </p:nvSpPr>
        <p:spPr>
          <a:xfrm>
            <a:off x="7656076" y="5243989"/>
            <a:ext cx="282868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Improved Productivity</a:t>
            </a:r>
            <a:endParaRPr lang="en-US" sz="2187" dirty="0"/>
          </a:p>
        </p:txBody>
      </p:sp>
      <p:sp>
        <p:nvSpPr>
          <p:cNvPr id="11" name="Text 8"/>
          <p:cNvSpPr/>
          <p:nvPr/>
        </p:nvSpPr>
        <p:spPr>
          <a:xfrm>
            <a:off x="7656076" y="5724406"/>
            <a:ext cx="470654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Priority assignment will contribute to better time management and efficient task execution.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283262"/>
            <a:ext cx="6053614"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Task Retrieval &amp; Display</a:t>
            </a:r>
            <a:endParaRPr lang="en-US" sz="4374" dirty="0"/>
          </a:p>
        </p:txBody>
      </p:sp>
      <p:pic>
        <p:nvPicPr>
          <p:cNvPr id="7" name="Image 1" descr="preencoded.png"/>
          <p:cNvPicPr>
            <a:picLocks noChangeAspect="1"/>
          </p:cNvPicPr>
          <p:nvPr/>
        </p:nvPicPr>
        <p:blipFill>
          <a:blip r:embed="rId4"/>
          <a:stretch>
            <a:fillRect/>
          </a:stretch>
        </p:blipFill>
        <p:spPr>
          <a:xfrm>
            <a:off x="2037993" y="3310890"/>
            <a:ext cx="3518059" cy="888682"/>
          </a:xfrm>
          <a:prstGeom prst="rect">
            <a:avLst/>
          </a:prstGeom>
        </p:spPr>
      </p:pic>
      <p:sp>
        <p:nvSpPr>
          <p:cNvPr id="8" name="Text 4"/>
          <p:cNvSpPr/>
          <p:nvPr/>
        </p:nvSpPr>
        <p:spPr>
          <a:xfrm>
            <a:off x="2260163" y="4532828"/>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Retrieval</a:t>
            </a:r>
            <a:endParaRPr lang="en-US" sz="2187" dirty="0"/>
          </a:p>
        </p:txBody>
      </p:sp>
      <p:sp>
        <p:nvSpPr>
          <p:cNvPr id="9" name="Text 5"/>
          <p:cNvSpPr/>
          <p:nvPr/>
        </p:nvSpPr>
        <p:spPr>
          <a:xfrm>
            <a:off x="2260163" y="5013246"/>
            <a:ext cx="307371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Retrieve all tasks from the database.</a:t>
            </a:r>
            <a:endParaRPr lang="en-US" sz="1750" dirty="0"/>
          </a:p>
        </p:txBody>
      </p:sp>
      <p:pic>
        <p:nvPicPr>
          <p:cNvPr id="10" name="Image 2" descr="preencoded.png"/>
          <p:cNvPicPr>
            <a:picLocks noChangeAspect="1"/>
          </p:cNvPicPr>
          <p:nvPr/>
        </p:nvPicPr>
        <p:blipFill>
          <a:blip r:embed="rId5"/>
          <a:stretch>
            <a:fillRect/>
          </a:stretch>
        </p:blipFill>
        <p:spPr>
          <a:xfrm>
            <a:off x="5556052" y="3310890"/>
            <a:ext cx="3518178" cy="888682"/>
          </a:xfrm>
          <a:prstGeom prst="rect">
            <a:avLst/>
          </a:prstGeom>
        </p:spPr>
      </p:pic>
      <p:sp>
        <p:nvSpPr>
          <p:cNvPr id="11" name="Text 6"/>
          <p:cNvSpPr/>
          <p:nvPr/>
        </p:nvSpPr>
        <p:spPr>
          <a:xfrm>
            <a:off x="5778222" y="4532828"/>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Filtering</a:t>
            </a:r>
            <a:endParaRPr lang="en-US" sz="2187" dirty="0"/>
          </a:p>
        </p:txBody>
      </p:sp>
      <p:sp>
        <p:nvSpPr>
          <p:cNvPr id="12" name="Text 7"/>
          <p:cNvSpPr/>
          <p:nvPr/>
        </p:nvSpPr>
        <p:spPr>
          <a:xfrm>
            <a:off x="5778222" y="5013246"/>
            <a:ext cx="3073837"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Filter tasks based on priority levels.</a:t>
            </a:r>
            <a:endParaRPr lang="en-US" sz="1750" dirty="0"/>
          </a:p>
        </p:txBody>
      </p:sp>
      <p:pic>
        <p:nvPicPr>
          <p:cNvPr id="13" name="Image 3" descr="preencoded.png"/>
          <p:cNvPicPr>
            <a:picLocks noChangeAspect="1"/>
          </p:cNvPicPr>
          <p:nvPr/>
        </p:nvPicPr>
        <p:blipFill>
          <a:blip r:embed="rId6"/>
          <a:stretch>
            <a:fillRect/>
          </a:stretch>
        </p:blipFill>
        <p:spPr>
          <a:xfrm>
            <a:off x="9074229" y="3310890"/>
            <a:ext cx="3518178" cy="888682"/>
          </a:xfrm>
          <a:prstGeom prst="rect">
            <a:avLst/>
          </a:prstGeom>
        </p:spPr>
      </p:pic>
      <p:sp>
        <p:nvSpPr>
          <p:cNvPr id="14" name="Text 8"/>
          <p:cNvSpPr/>
          <p:nvPr/>
        </p:nvSpPr>
        <p:spPr>
          <a:xfrm>
            <a:off x="9296400" y="4532828"/>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Display</a:t>
            </a:r>
            <a:endParaRPr lang="en-US" sz="2187" dirty="0"/>
          </a:p>
        </p:txBody>
      </p:sp>
      <p:sp>
        <p:nvSpPr>
          <p:cNvPr id="15" name="Text 9"/>
          <p:cNvSpPr/>
          <p:nvPr/>
        </p:nvSpPr>
        <p:spPr>
          <a:xfrm>
            <a:off x="9296400" y="5013246"/>
            <a:ext cx="3073837"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Present tasks in order of priority for easy identification.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5766"/>
            <a:ext cx="14630400" cy="8229600"/>
          </a:xfrm>
          <a:prstGeom prst="rect">
            <a:avLst/>
          </a:prstGeom>
          <a:solidFill>
            <a:srgbClr val="FFFFFF"/>
          </a:solidFill>
          <a:ln/>
        </p:spPr>
      </p:sp>
      <p:sp>
        <p:nvSpPr>
          <p:cNvPr id="4" name="Text 2"/>
          <p:cNvSpPr/>
          <p:nvPr/>
        </p:nvSpPr>
        <p:spPr>
          <a:xfrm>
            <a:off x="2037993" y="2749868"/>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Adding Priority</a:t>
            </a:r>
            <a:endParaRPr lang="en-US" sz="4374" dirty="0"/>
          </a:p>
        </p:txBody>
      </p:sp>
      <p:sp>
        <p:nvSpPr>
          <p:cNvPr id="5" name="Text 3"/>
          <p:cNvSpPr/>
          <p:nvPr/>
        </p:nvSpPr>
        <p:spPr>
          <a:xfrm>
            <a:off x="2037993" y="3999667"/>
            <a:ext cx="2221944"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User Input</a:t>
            </a:r>
            <a:endParaRPr lang="en-US" sz="2187" dirty="0"/>
          </a:p>
        </p:txBody>
      </p:sp>
      <p:sp>
        <p:nvSpPr>
          <p:cNvPr id="6" name="Text 4"/>
          <p:cNvSpPr/>
          <p:nvPr/>
        </p:nvSpPr>
        <p:spPr>
          <a:xfrm>
            <a:off x="2037993" y="4569023"/>
            <a:ext cx="500622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Provide a user-friendly interface to assign priority levels to new tasks.</a:t>
            </a:r>
            <a:endParaRPr lang="en-US" sz="1750" dirty="0"/>
          </a:p>
        </p:txBody>
      </p:sp>
      <p:sp>
        <p:nvSpPr>
          <p:cNvPr id="7" name="Text 5"/>
          <p:cNvSpPr/>
          <p:nvPr/>
        </p:nvSpPr>
        <p:spPr>
          <a:xfrm>
            <a:off x="7593806" y="3999667"/>
            <a:ext cx="2221944"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Validation</a:t>
            </a:r>
            <a:endParaRPr lang="en-US" sz="2187" dirty="0"/>
          </a:p>
        </p:txBody>
      </p:sp>
      <p:sp>
        <p:nvSpPr>
          <p:cNvPr id="8" name="Text 6"/>
          <p:cNvSpPr/>
          <p:nvPr/>
        </p:nvSpPr>
        <p:spPr>
          <a:xfrm>
            <a:off x="7593806" y="4569023"/>
            <a:ext cx="500622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Ensure data integrity by validating priority inputs against predefined criteria.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6837D-5710-2DC4-3BEB-E83F60EE1333}"/>
              </a:ext>
            </a:extLst>
          </p:cNvPr>
          <p:cNvPicPr>
            <a:picLocks noChangeAspect="1"/>
          </p:cNvPicPr>
          <p:nvPr/>
        </p:nvPicPr>
        <p:blipFill>
          <a:blip r:embed="rId2"/>
          <a:stretch>
            <a:fillRect/>
          </a:stretch>
        </p:blipFill>
        <p:spPr>
          <a:xfrm>
            <a:off x="740978" y="1209459"/>
            <a:ext cx="4556235" cy="6564753"/>
          </a:xfrm>
          <a:prstGeom prst="rect">
            <a:avLst/>
          </a:prstGeom>
        </p:spPr>
      </p:pic>
      <p:pic>
        <p:nvPicPr>
          <p:cNvPr id="5" name="Picture 4">
            <a:extLst>
              <a:ext uri="{FF2B5EF4-FFF2-40B4-BE49-F238E27FC236}">
                <a16:creationId xmlns:a16="http://schemas.microsoft.com/office/drawing/2014/main" id="{6D258A9E-6B8A-BAC2-D00D-BFA858B9BB04}"/>
              </a:ext>
            </a:extLst>
          </p:cNvPr>
          <p:cNvPicPr>
            <a:picLocks noChangeAspect="1"/>
          </p:cNvPicPr>
          <p:nvPr/>
        </p:nvPicPr>
        <p:blipFill>
          <a:blip r:embed="rId3"/>
          <a:stretch>
            <a:fillRect/>
          </a:stretch>
        </p:blipFill>
        <p:spPr>
          <a:xfrm>
            <a:off x="7236369" y="1031304"/>
            <a:ext cx="6821882" cy="6742909"/>
          </a:xfrm>
          <a:prstGeom prst="rect">
            <a:avLst/>
          </a:prstGeom>
        </p:spPr>
      </p:pic>
      <p:sp>
        <p:nvSpPr>
          <p:cNvPr id="6" name="TextBox 5">
            <a:extLst>
              <a:ext uri="{FF2B5EF4-FFF2-40B4-BE49-F238E27FC236}">
                <a16:creationId xmlns:a16="http://schemas.microsoft.com/office/drawing/2014/main" id="{DD15D75E-F594-692B-FBB0-6092EFCBD71B}"/>
              </a:ext>
            </a:extLst>
          </p:cNvPr>
          <p:cNvSpPr txBox="1"/>
          <p:nvPr/>
        </p:nvSpPr>
        <p:spPr>
          <a:xfrm>
            <a:off x="740978" y="457206"/>
            <a:ext cx="4556235" cy="477054"/>
          </a:xfrm>
          <a:prstGeom prst="rect">
            <a:avLst/>
          </a:prstGeom>
          <a:noFill/>
        </p:spPr>
        <p:txBody>
          <a:bodyPr wrap="square" rtlCol="0">
            <a:spAutoFit/>
          </a:bodyPr>
          <a:lstStyle/>
          <a:p>
            <a:pPr algn="ctr"/>
            <a:r>
              <a:rPr lang="en-US" sz="2500" b="1" dirty="0"/>
              <a:t>User Login Flow</a:t>
            </a:r>
          </a:p>
        </p:txBody>
      </p:sp>
      <p:sp>
        <p:nvSpPr>
          <p:cNvPr id="7" name="TextBox 6">
            <a:extLst>
              <a:ext uri="{FF2B5EF4-FFF2-40B4-BE49-F238E27FC236}">
                <a16:creationId xmlns:a16="http://schemas.microsoft.com/office/drawing/2014/main" id="{426AE842-6B9B-7649-7490-5F87DE85AAE0}"/>
              </a:ext>
            </a:extLst>
          </p:cNvPr>
          <p:cNvSpPr txBox="1"/>
          <p:nvPr/>
        </p:nvSpPr>
        <p:spPr>
          <a:xfrm>
            <a:off x="7315200" y="457206"/>
            <a:ext cx="6574222" cy="477054"/>
          </a:xfrm>
          <a:prstGeom prst="rect">
            <a:avLst/>
          </a:prstGeom>
          <a:noFill/>
        </p:spPr>
        <p:txBody>
          <a:bodyPr wrap="square" rtlCol="0">
            <a:spAutoFit/>
          </a:bodyPr>
          <a:lstStyle/>
          <a:p>
            <a:pPr algn="ctr"/>
            <a:r>
              <a:rPr lang="en-US" sz="2500" b="1" dirty="0"/>
              <a:t>JDBC Program Flow</a:t>
            </a:r>
          </a:p>
        </p:txBody>
      </p:sp>
    </p:spTree>
    <p:extLst>
      <p:ext uri="{BB962C8B-B14F-4D97-AF65-F5344CB8AC3E}">
        <p14:creationId xmlns:p14="http://schemas.microsoft.com/office/powerpoint/2010/main" val="151605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34760"/>
            <a:ext cx="567213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Updating Task Priority</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User Action</a:t>
            </a: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Allow users to update priority levels of existing tasks as per changing requirements.</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Database Update</a:t>
            </a:r>
            <a:endParaRPr lang="en-US" sz="2187" dirty="0"/>
          </a:p>
        </p:txBody>
      </p:sp>
      <p:sp>
        <p:nvSpPr>
          <p:cNvPr id="11" name="Text 6"/>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Ensure seamless reflection of updated priority in the database.</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Notification</a:t>
            </a:r>
            <a:endParaRPr lang="en-US" sz="2187" dirty="0"/>
          </a:p>
        </p:txBody>
      </p:sp>
      <p:sp>
        <p:nvSpPr>
          <p:cNvPr id="14" name="Text 8"/>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Notify users of successful priority updates for effective task tracking.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860</Words>
  <Application>Microsoft Office PowerPoint</Application>
  <PresentationFormat>Custom</PresentationFormat>
  <Paragraphs>80</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Helvetica Neue</vt:lpstr>
      <vt:lpstr>Inter</vt:lpstr>
      <vt:lpstr>Open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Hitesh Mohanty</cp:lastModifiedBy>
  <cp:revision>11</cp:revision>
  <dcterms:created xsi:type="dcterms:W3CDTF">2024-02-19T04:33:07Z</dcterms:created>
  <dcterms:modified xsi:type="dcterms:W3CDTF">2024-04-22T04:26:45Z</dcterms:modified>
</cp:coreProperties>
</file>